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sldIdLst>
    <p:sldId id="256" r:id="rId5"/>
    <p:sldId id="298" r:id="rId6"/>
    <p:sldId id="267" r:id="rId7"/>
    <p:sldId id="290" r:id="rId8"/>
    <p:sldId id="272" r:id="rId9"/>
    <p:sldId id="269" r:id="rId10"/>
    <p:sldId id="291" r:id="rId11"/>
    <p:sldId id="266" r:id="rId12"/>
    <p:sldId id="293" r:id="rId13"/>
    <p:sldId id="294" r:id="rId14"/>
    <p:sldId id="295" r:id="rId15"/>
    <p:sldId id="299" r:id="rId16"/>
  </p:sldIdLst>
  <p:sldSz cx="9906000" cy="6858000" type="A4"/>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541" userDrawn="1">
          <p15:clr>
            <a:srgbClr val="A4A3A4"/>
          </p15:clr>
        </p15:guide>
        <p15:guide id="2" pos="3681" userDrawn="1">
          <p15:clr>
            <a:srgbClr val="A4A3A4"/>
          </p15:clr>
        </p15:guide>
        <p15:guide id="3" orient="horz" pos="1915" userDrawn="1">
          <p15:clr>
            <a:srgbClr val="A4A3A4"/>
          </p15:clr>
        </p15:guide>
        <p15:guide id="4" orient="horz" pos="2160" userDrawn="1">
          <p15:clr>
            <a:srgbClr val="A4A3A4"/>
          </p15:clr>
        </p15:guide>
        <p15:guide id="5" pos="3796" userDrawn="1">
          <p15:clr>
            <a:srgbClr val="A4A3A4"/>
          </p15:clr>
        </p15:guide>
        <p15:guide id="6" orient="horz" pos="191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747678"/>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34" autoAdjust="0"/>
  </p:normalViewPr>
  <p:slideViewPr>
    <p:cSldViewPr snapToGrid="0" showGuides="1">
      <p:cViewPr>
        <p:scale>
          <a:sx n="61" d="100"/>
          <a:sy n="61" d="100"/>
        </p:scale>
        <p:origin x="1458" y="78"/>
      </p:cViewPr>
      <p:guideLst>
        <p:guide pos="1541"/>
        <p:guide pos="3681"/>
        <p:guide orient="horz" pos="1915"/>
        <p:guide orient="horz" pos="2160"/>
        <p:guide pos="3796"/>
        <p:guide orient="horz" pos="1911"/>
      </p:guideLst>
    </p:cSldViewPr>
  </p:slideViewPr>
  <p:outlineViewPr>
    <p:cViewPr>
      <p:scale>
        <a:sx n="33" d="100"/>
        <a:sy n="33" d="100"/>
      </p:scale>
      <p:origin x="0" y="-11226"/>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wmf"/></Relationships>
</file>

<file path=ppt/media/image1.jpeg>
</file>

<file path=ppt/media/image10.png>
</file>

<file path=ppt/media/image14.png>
</file>

<file path=ppt/media/image15.png>
</file>

<file path=ppt/media/image16.png>
</file>

<file path=ppt/media/image18.png>
</file>

<file path=ppt/media/image2.jpeg>
</file>

<file path=ppt/media/image22.png>
</file>

<file path=ppt/media/image23.png>
</file>

<file path=ppt/media/image24.png>
</file>

<file path=ppt/media/image27.png>
</file>

<file path=ppt/media/image28.png>
</file>

<file path=ppt/media/image3.jpg>
</file>

<file path=ppt/media/image4.png>
</file>

<file path=ppt/media/image5.png>
</file>

<file path=ppt/media/image6.wm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570352-2927-42E4-A1B1-9490CBF861B8}" type="datetimeFigureOut">
              <a:rPr lang="de-DE" smtClean="0"/>
              <a:t>21.04.2017</a:t>
            </a:fld>
            <a:endParaRPr lang="de-DE" dirty="0"/>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D1DD99-E945-4FB5-A74D-8595FCD3A0E0}" type="slidenum">
              <a:rPr lang="de-DE" smtClean="0"/>
              <a:t>‹Nr.›</a:t>
            </a:fld>
            <a:endParaRPr lang="de-DE" dirty="0"/>
          </a:p>
        </p:txBody>
      </p:sp>
    </p:spTree>
    <p:extLst>
      <p:ext uri="{BB962C8B-B14F-4D97-AF65-F5344CB8AC3E}">
        <p14:creationId xmlns:p14="http://schemas.microsoft.com/office/powerpoint/2010/main" val="26223840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dirty="0"/>
          </a:p>
        </p:txBody>
      </p:sp>
    </p:spTree>
    <p:extLst>
      <p:ext uri="{BB962C8B-B14F-4D97-AF65-F5344CB8AC3E}">
        <p14:creationId xmlns:p14="http://schemas.microsoft.com/office/powerpoint/2010/main" val="37626531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12</a:t>
            </a:fld>
            <a:endParaRPr lang="en-US" dirty="0"/>
          </a:p>
        </p:txBody>
      </p:sp>
    </p:spTree>
    <p:extLst>
      <p:ext uri="{BB962C8B-B14F-4D97-AF65-F5344CB8AC3E}">
        <p14:creationId xmlns:p14="http://schemas.microsoft.com/office/powerpoint/2010/main" val="26889888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dirty="0"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dirty="0"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dirty="0" smtClean="0"/>
              <a:t>Bild durch Klicken auf Symbol hinzufügen</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dirty="0" smtClean="0"/>
              <a:t>Bild durch Klicken auf Symbol hinzufügen</a:t>
            </a:r>
            <a:endParaRPr lang="en-GB" dirty="0"/>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Plc,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Plc,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45885075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4 - Left dark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2" y="0"/>
            <a:ext cx="9906000" cy="6858000"/>
          </a:xfrm>
          <a:prstGeom prst="rect">
            <a:avLst/>
          </a:prstGeom>
        </p:spPr>
      </p:pic>
      <p:sp>
        <p:nvSpPr>
          <p:cNvPr id="7"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4</a:t>
            </a:r>
            <a:br>
              <a:rPr lang="en-GB" dirty="0" smtClean="0"/>
            </a:br>
            <a:r>
              <a:rPr lang="en-GB" dirty="0" smtClean="0"/>
              <a:t>dark left vertical image</a:t>
            </a:r>
            <a:endParaRPr lang="en-US" dirty="0"/>
          </a:p>
        </p:txBody>
      </p:sp>
      <p:sp>
        <p:nvSpPr>
          <p:cNvPr id="9"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83874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0" name="TextBox 29"/>
          <p:cNvSpPr txBox="1"/>
          <p:nvPr userDrawn="1">
            <p:custDataLst>
              <p:tags r:id="rId38"/>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GB"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703" r:id="rId4"/>
    <p:sldLayoutId id="2147483675" r:id="rId5"/>
    <p:sldLayoutId id="2147483680" r:id="rId6"/>
    <p:sldLayoutId id="2147483707" r:id="rId7"/>
    <p:sldLayoutId id="2147483729" r:id="rId8"/>
    <p:sldLayoutId id="2147483708" r:id="rId9"/>
    <p:sldLayoutId id="2147483723" r:id="rId10"/>
    <p:sldLayoutId id="2147483726" r:id="rId11"/>
    <p:sldLayoutId id="2147483730" r:id="rId12"/>
    <p:sldLayoutId id="2147483666" r:id="rId13"/>
    <p:sldLayoutId id="2147483705" r:id="rId14"/>
    <p:sldLayoutId id="2147483689" r:id="rId15"/>
    <p:sldLayoutId id="2147483690" r:id="rId16"/>
    <p:sldLayoutId id="2147483692" r:id="rId17"/>
    <p:sldLayoutId id="2147483693" r:id="rId18"/>
    <p:sldLayoutId id="2147483694" r:id="rId19"/>
    <p:sldLayoutId id="2147483695" r:id="rId20"/>
    <p:sldLayoutId id="2147483701" r:id="rId21"/>
    <p:sldLayoutId id="2147483697" r:id="rId22"/>
    <p:sldLayoutId id="2147483698" r:id="rId23"/>
    <p:sldLayoutId id="2147483699" r:id="rId24"/>
    <p:sldLayoutId id="2147483711" r:id="rId25"/>
    <p:sldLayoutId id="2147483712" r:id="rId26"/>
    <p:sldLayoutId id="2147483682" r:id="rId27"/>
    <p:sldLayoutId id="2147483683" r:id="rId28"/>
    <p:sldLayoutId id="2147483684" r:id="rId29"/>
    <p:sldLayoutId id="2147483685" r:id="rId30"/>
    <p:sldLayoutId id="2147483720" r:id="rId31"/>
    <p:sldLayoutId id="2147483721" r:id="rId32"/>
    <p:sldLayoutId id="2147483719" r:id="rId33"/>
    <p:sldLayoutId id="2147483728" r:id="rId34"/>
    <p:sldLayoutId id="2147483667" r:id="rId35"/>
    <p:sldLayoutId id="2147483732" r:id="rId36"/>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6.wmf"/><Relationship Id="rId4" Type="http://schemas.openxmlformats.org/officeDocument/2006/relationships/package" Target="../embeddings/Microsoft_Excel-Arbeitsblatt1.xlsx"/></Relationships>
</file>

<file path=ppt/slides/_rels/slide10.xml.rels><?xml version="1.0" encoding="UTF-8" standalone="yes"?>
<Relationships xmlns="http://schemas.openxmlformats.org/package/2006/relationships"><Relationship Id="rId8" Type="http://schemas.openxmlformats.org/officeDocument/2006/relationships/tags" Target="../tags/tag40.xml"/><Relationship Id="rId13" Type="http://schemas.openxmlformats.org/officeDocument/2006/relationships/tags" Target="../tags/tag45.xml"/><Relationship Id="rId18" Type="http://schemas.openxmlformats.org/officeDocument/2006/relationships/image" Target="../media/image22.png"/><Relationship Id="rId3" Type="http://schemas.openxmlformats.org/officeDocument/2006/relationships/tags" Target="../tags/tag35.xml"/><Relationship Id="rId7" Type="http://schemas.openxmlformats.org/officeDocument/2006/relationships/tags" Target="../tags/tag39.xml"/><Relationship Id="rId12" Type="http://schemas.openxmlformats.org/officeDocument/2006/relationships/tags" Target="../tags/tag44.xml"/><Relationship Id="rId17" Type="http://schemas.openxmlformats.org/officeDocument/2006/relationships/image" Target="../media/image21.emf"/><Relationship Id="rId2" Type="http://schemas.openxmlformats.org/officeDocument/2006/relationships/tags" Target="../tags/tag34.xml"/><Relationship Id="rId16" Type="http://schemas.openxmlformats.org/officeDocument/2006/relationships/image" Target="../media/image20.emf"/><Relationship Id="rId20" Type="http://schemas.openxmlformats.org/officeDocument/2006/relationships/image" Target="../media/image24.png"/><Relationship Id="rId1" Type="http://schemas.openxmlformats.org/officeDocument/2006/relationships/tags" Target="../tags/tag33.xml"/><Relationship Id="rId6" Type="http://schemas.openxmlformats.org/officeDocument/2006/relationships/tags" Target="../tags/tag38.xml"/><Relationship Id="rId11" Type="http://schemas.openxmlformats.org/officeDocument/2006/relationships/tags" Target="../tags/tag43.xml"/><Relationship Id="rId5" Type="http://schemas.openxmlformats.org/officeDocument/2006/relationships/tags" Target="../tags/tag37.xml"/><Relationship Id="rId15" Type="http://schemas.openxmlformats.org/officeDocument/2006/relationships/image" Target="../media/image19.emf"/><Relationship Id="rId10" Type="http://schemas.openxmlformats.org/officeDocument/2006/relationships/tags" Target="../tags/tag42.xml"/><Relationship Id="rId19" Type="http://schemas.openxmlformats.org/officeDocument/2006/relationships/image" Target="../media/image23.png"/><Relationship Id="rId4" Type="http://schemas.openxmlformats.org/officeDocument/2006/relationships/tags" Target="../tags/tag36.xml"/><Relationship Id="rId9" Type="http://schemas.openxmlformats.org/officeDocument/2006/relationships/tags" Target="../tags/tag41.xml"/><Relationship Id="rId14"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8" Type="http://schemas.openxmlformats.org/officeDocument/2006/relationships/image" Target="../media/image26.emf"/><Relationship Id="rId13" Type="http://schemas.openxmlformats.org/officeDocument/2006/relationships/image" Target="../media/image28.png"/><Relationship Id="rId3" Type="http://schemas.openxmlformats.org/officeDocument/2006/relationships/tags" Target="../tags/tag47.xml"/><Relationship Id="rId7" Type="http://schemas.openxmlformats.org/officeDocument/2006/relationships/image" Target="../media/image25.emf"/><Relationship Id="rId12" Type="http://schemas.openxmlformats.org/officeDocument/2006/relationships/image" Target="../media/image27.png"/><Relationship Id="rId2" Type="http://schemas.openxmlformats.org/officeDocument/2006/relationships/tags" Target="../tags/tag46.xml"/><Relationship Id="rId1" Type="http://schemas.openxmlformats.org/officeDocument/2006/relationships/vmlDrawing" Target="../drawings/vmlDrawing3.vml"/><Relationship Id="rId6" Type="http://schemas.openxmlformats.org/officeDocument/2006/relationships/slideLayout" Target="../slideLayouts/slideLayout11.xml"/><Relationship Id="rId11" Type="http://schemas.openxmlformats.org/officeDocument/2006/relationships/image" Target="../media/image6.wmf"/><Relationship Id="rId5" Type="http://schemas.openxmlformats.org/officeDocument/2006/relationships/tags" Target="../tags/tag49.xml"/><Relationship Id="rId10" Type="http://schemas.openxmlformats.org/officeDocument/2006/relationships/package" Target="../embeddings/Microsoft_Excel-Arbeitsblatt3.xlsx"/><Relationship Id="rId4" Type="http://schemas.openxmlformats.org/officeDocument/2006/relationships/tags" Target="../tags/tag48.xml"/><Relationship Id="rId9" Type="http://schemas.openxmlformats.org/officeDocument/2006/relationships/oleObject" Target="../embeddings/oleObject3.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6.xml"/><Relationship Id="rId1" Type="http://schemas.openxmlformats.org/officeDocument/2006/relationships/tags" Target="../tags/tag5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image" Target="../media/image9.png"/><Relationship Id="rId3" Type="http://schemas.openxmlformats.org/officeDocument/2006/relationships/tags" Target="../tags/tag4.xml"/><Relationship Id="rId7" Type="http://schemas.openxmlformats.org/officeDocument/2006/relationships/slideLayout" Target="../slideLayouts/slideLayout14.xml"/><Relationship Id="rId12" Type="http://schemas.openxmlformats.org/officeDocument/2006/relationships/image" Target="../media/image6.wmf"/><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tags" Target="../tags/tag7.xml"/><Relationship Id="rId11" Type="http://schemas.openxmlformats.org/officeDocument/2006/relationships/package" Target="../embeddings/Microsoft_Excel-Arbeitsblatt2.xlsx"/><Relationship Id="rId5" Type="http://schemas.openxmlformats.org/officeDocument/2006/relationships/tags" Target="../tags/tag6.xml"/><Relationship Id="rId10" Type="http://schemas.openxmlformats.org/officeDocument/2006/relationships/oleObject" Target="../embeddings/oleObject2.bin"/><Relationship Id="rId4" Type="http://schemas.openxmlformats.org/officeDocument/2006/relationships/tags" Target="../tags/tag5.xml"/><Relationship Id="rId9" Type="http://schemas.openxmlformats.org/officeDocument/2006/relationships/image" Target="../media/image8.emf"/><Relationship Id="rId1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5" Type="http://schemas.openxmlformats.org/officeDocument/2006/relationships/slideLayout" Target="../slideLayouts/slideLayout14.xml"/><Relationship Id="rId4" Type="http://schemas.openxmlformats.org/officeDocument/2006/relationships/tags" Target="../tags/tag1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8" Type="http://schemas.openxmlformats.org/officeDocument/2006/relationships/tags" Target="../tags/tag20.xml"/><Relationship Id="rId13" Type="http://schemas.openxmlformats.org/officeDocument/2006/relationships/slideLayout" Target="../slideLayouts/slideLayout11.xml"/><Relationship Id="rId18" Type="http://schemas.openxmlformats.org/officeDocument/2006/relationships/image" Target="../media/image15.png"/><Relationship Id="rId3" Type="http://schemas.openxmlformats.org/officeDocument/2006/relationships/tags" Target="../tags/tag15.xml"/><Relationship Id="rId7" Type="http://schemas.openxmlformats.org/officeDocument/2006/relationships/tags" Target="../tags/tag19.xml"/><Relationship Id="rId12" Type="http://schemas.openxmlformats.org/officeDocument/2006/relationships/tags" Target="../tags/tag24.xml"/><Relationship Id="rId17" Type="http://schemas.openxmlformats.org/officeDocument/2006/relationships/image" Target="../media/image14.png"/><Relationship Id="rId2" Type="http://schemas.openxmlformats.org/officeDocument/2006/relationships/tags" Target="../tags/tag14.xml"/><Relationship Id="rId16" Type="http://schemas.openxmlformats.org/officeDocument/2006/relationships/image" Target="../media/image13.emf"/><Relationship Id="rId1" Type="http://schemas.openxmlformats.org/officeDocument/2006/relationships/tags" Target="../tags/tag13.xml"/><Relationship Id="rId6" Type="http://schemas.openxmlformats.org/officeDocument/2006/relationships/tags" Target="../tags/tag18.xml"/><Relationship Id="rId11" Type="http://schemas.openxmlformats.org/officeDocument/2006/relationships/tags" Target="../tags/tag23.xml"/><Relationship Id="rId5" Type="http://schemas.openxmlformats.org/officeDocument/2006/relationships/tags" Target="../tags/tag17.xml"/><Relationship Id="rId15" Type="http://schemas.openxmlformats.org/officeDocument/2006/relationships/image" Target="../media/image12.emf"/><Relationship Id="rId10" Type="http://schemas.openxmlformats.org/officeDocument/2006/relationships/tags" Target="../tags/tag22.xml"/><Relationship Id="rId19" Type="http://schemas.openxmlformats.org/officeDocument/2006/relationships/image" Target="../media/image16.png"/><Relationship Id="rId4" Type="http://schemas.openxmlformats.org/officeDocument/2006/relationships/tags" Target="../tags/tag16.xml"/><Relationship Id="rId9" Type="http://schemas.openxmlformats.org/officeDocument/2006/relationships/tags" Target="../tags/tag21.xml"/><Relationship Id="rId14" Type="http://schemas.openxmlformats.org/officeDocument/2006/relationships/image" Target="../media/image11.emf"/></Relationships>
</file>

<file path=ppt/slides/_rels/slide9.xml.rels><?xml version="1.0" encoding="UTF-8" standalone="yes"?>
<Relationships xmlns="http://schemas.openxmlformats.org/package/2006/relationships"><Relationship Id="rId8" Type="http://schemas.openxmlformats.org/officeDocument/2006/relationships/tags" Target="../tags/tag32.xml"/><Relationship Id="rId3" Type="http://schemas.openxmlformats.org/officeDocument/2006/relationships/tags" Target="../tags/tag27.xml"/><Relationship Id="rId7" Type="http://schemas.openxmlformats.org/officeDocument/2006/relationships/tags" Target="../tags/tag31.xml"/><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tags" Target="../tags/tag30.xml"/><Relationship Id="rId11" Type="http://schemas.openxmlformats.org/officeDocument/2006/relationships/image" Target="../media/image18.png"/><Relationship Id="rId5" Type="http://schemas.openxmlformats.org/officeDocument/2006/relationships/tags" Target="../tags/tag29.xml"/><Relationship Id="rId10" Type="http://schemas.openxmlformats.org/officeDocument/2006/relationships/image" Target="../media/image17.emf"/><Relationship Id="rId4" Type="http://schemas.openxmlformats.org/officeDocument/2006/relationships/tags" Target="../tags/tag28.xml"/><Relationship Id="rId9"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dirty="0" smtClean="0"/>
              <a:t>Workbook</a:t>
            </a:r>
            <a:br>
              <a:rPr lang="en-US" sz="10000" dirty="0" smtClean="0"/>
            </a:br>
            <a:r>
              <a:rPr lang="en-US" sz="10000" dirty="0" smtClean="0"/>
              <a:t>Fixed assets – Capex</a:t>
            </a:r>
            <a:r>
              <a:rPr lang="en-US" dirty="0" smtClean="0"/>
              <a:t/>
            </a:r>
            <a:br>
              <a:rPr lang="en-US" dirty="0" smtClean="0"/>
            </a:br>
            <a:endParaRPr lang="en-US"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pPr lvl="1"/>
            <a:r>
              <a:rPr lang="en-US" dirty="0" smtClean="0"/>
              <a:t>April 2017</a:t>
            </a:r>
            <a:endParaRPr lang="en-US" dirty="0"/>
          </a:p>
        </p:txBody>
      </p:sp>
      <p:sp>
        <p:nvSpPr>
          <p:cNvPr id="8" name="Rechteck 7"/>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3" name="Objekt 2"/>
          <p:cNvGraphicFramePr>
            <a:graphicFrameLocks noChangeAspect="1"/>
          </p:cNvGraphicFramePr>
          <p:nvPr>
            <p:extLst>
              <p:ext uri="{D42A27DB-BD31-4B8C-83A1-F6EECF244321}">
                <p14:modId xmlns:p14="http://schemas.microsoft.com/office/powerpoint/2010/main" val="315912006"/>
              </p:ext>
            </p:extLst>
          </p:nvPr>
        </p:nvGraphicFramePr>
        <p:xfrm>
          <a:off x="-1128713" y="6013450"/>
          <a:ext cx="914400" cy="771525"/>
        </p:xfrm>
        <a:graphic>
          <a:graphicData uri="http://schemas.openxmlformats.org/presentationml/2006/ole">
            <mc:AlternateContent xmlns:mc="http://schemas.openxmlformats.org/markup-compatibility/2006">
              <mc:Choice xmlns:v="urn:schemas-microsoft-com:vml" Requires="v">
                <p:oleObj spid="_x0000_s1066" name="Arbeitsblatt" showAsIcon="1" r:id="rId4" imgW="914400" imgH="771480" progId="Excel.Sheet.12">
                  <p:embed/>
                </p:oleObj>
              </mc:Choice>
              <mc:Fallback>
                <p:oleObj name="Arbeitsblatt" showAsIcon="1" r:id="rId4" imgW="914400" imgH="771480" progId="Excel.Sheet.12">
                  <p:embed/>
                  <p:pic>
                    <p:nvPicPr>
                      <p:cNvPr id="0" name=""/>
                      <p:cNvPicPr/>
                      <p:nvPr/>
                    </p:nvPicPr>
                    <p:blipFill>
                      <a:blip r:embed="rId5"/>
                      <a:stretch>
                        <a:fillRect/>
                      </a:stretch>
                    </p:blipFill>
                    <p:spPr>
                      <a:xfrm>
                        <a:off x="-1128713" y="601345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Grafik 27"/>
          <p:cNvPicPr>
            <a:picLocks noChangeAspect="1"/>
          </p:cNvPicPr>
          <p:nvPr>
            <p:custDataLst>
              <p:tags r:id="rId1"/>
            </p:custDataLst>
          </p:nvPr>
        </p:nvPicPr>
        <p:blipFill>
          <a:blip r:embed="rId15"/>
          <a:stretch>
            <a:fillRect/>
          </a:stretch>
        </p:blipFill>
        <p:spPr>
          <a:xfrm>
            <a:off x="2457292" y="1422400"/>
            <a:ext cx="3386076" cy="2240200"/>
          </a:xfrm>
          <a:prstGeom prst="rect">
            <a:avLst/>
          </a:prstGeom>
        </p:spPr>
      </p:pic>
      <p:sp>
        <p:nvSpPr>
          <p:cNvPr id="6" name="Textplatzhalter 5"/>
          <p:cNvSpPr>
            <a:spLocks noGrp="1"/>
          </p:cNvSpPr>
          <p:nvPr>
            <p:ph type="body" sz="quarter" idx="10"/>
          </p:nvPr>
        </p:nvSpPr>
        <p:spPr/>
        <p:txBody>
          <a:bodyPr/>
          <a:lstStyle/>
          <a:p>
            <a:r>
              <a:rPr lang="en-US" dirty="0" smtClean="0"/>
              <a:t>Average Capex is currently below depreciation due to heavy investment in production infrastructure in 2007/08 (in light of current capacity utilization management expects this to continue for at least the next five years).</a:t>
            </a:r>
          </a:p>
          <a:p>
            <a:r>
              <a:rPr lang="en-US" dirty="0" smtClean="0"/>
              <a:t>2010 and 2011 capex levels reflect a spending freeze following the 2008 crisis and subsequent catch up.</a:t>
            </a:r>
          </a:p>
          <a:p>
            <a:r>
              <a:rPr lang="en-US" dirty="0" smtClean="0"/>
              <a:t>Although the manufacturing footprint is shifting towards Eastern Europe and China, the primary focus of capex is in Western Europe, because operations moved to lower cost regions are less capital intensive.</a:t>
            </a:r>
            <a:endParaRPr lang="en-US" dirty="0"/>
          </a:p>
        </p:txBody>
      </p:sp>
      <p:sp>
        <p:nvSpPr>
          <p:cNvPr id="5" name="Titel 4"/>
          <p:cNvSpPr>
            <a:spLocks noGrp="1"/>
          </p:cNvSpPr>
          <p:nvPr>
            <p:ph type="title"/>
          </p:nvPr>
        </p:nvSpPr>
        <p:spPr/>
        <p:txBody>
          <a:bodyPr/>
          <a:lstStyle/>
          <a:p>
            <a:r>
              <a:rPr lang="en-US" dirty="0" smtClean="0"/>
              <a:t>Example analysis 2 – Capex by site</a:t>
            </a:r>
            <a:endParaRPr lang="en-US" dirty="0"/>
          </a:p>
        </p:txBody>
      </p:sp>
      <p:sp>
        <p:nvSpPr>
          <p:cNvPr id="3" name="Textplatzhalter 2"/>
          <p:cNvSpPr>
            <a:spLocks noGrp="1"/>
          </p:cNvSpPr>
          <p:nvPr>
            <p:ph type="body" sz="quarter" idx="13"/>
          </p:nvPr>
        </p:nvSpPr>
        <p:spPr/>
        <p:txBody>
          <a:bodyPr/>
          <a:lstStyle/>
          <a:p>
            <a:r>
              <a:rPr lang="en-US" dirty="0"/>
              <a:t>Historical Analysis of Fixed assets – Capex  </a:t>
            </a:r>
          </a:p>
        </p:txBody>
      </p:sp>
      <p:sp>
        <p:nvSpPr>
          <p:cNvPr id="19" name="Rectangle 4"/>
          <p:cNvSpPr>
            <a:spLocks noChangeArrowheads="1"/>
          </p:cNvSpPr>
          <p:nvPr>
            <p:custDataLst>
              <p:tags r:id="rId2"/>
            </p:custDataLst>
          </p:nvPr>
        </p:nvSpPr>
        <p:spPr bwMode="auto">
          <a:xfrm>
            <a:off x="6128950" y="3207460"/>
            <a:ext cx="3278244" cy="397821"/>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Capex in % of revenue (frequently used as benchmark) is only meaningful to a limited degree if investments are made for future sales (e.g. New plant). An average for a larger period may be used instead</a:t>
            </a:r>
          </a:p>
        </p:txBody>
      </p:sp>
      <p:cxnSp>
        <p:nvCxnSpPr>
          <p:cNvPr id="22" name="Gewinkelte Verbindung 21"/>
          <p:cNvCxnSpPr>
            <a:stCxn id="19" idx="1"/>
            <a:endCxn id="23" idx="0"/>
          </p:cNvCxnSpPr>
          <p:nvPr/>
        </p:nvCxnSpPr>
        <p:spPr>
          <a:xfrm rot="10800000" flipV="1">
            <a:off x="5831500" y="3406371"/>
            <a:ext cx="297451" cy="183240"/>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23" name="Rounded Rectangle 2"/>
          <p:cNvSpPr/>
          <p:nvPr>
            <p:custDataLst>
              <p:tags r:id="rId3"/>
            </p:custDataLst>
          </p:nvPr>
        </p:nvSpPr>
        <p:spPr>
          <a:xfrm rot="5400000">
            <a:off x="5064515" y="2907034"/>
            <a:ext cx="168814" cy="1365153"/>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5" name="Rectangle 4"/>
          <p:cNvSpPr>
            <a:spLocks noChangeArrowheads="1"/>
          </p:cNvSpPr>
          <p:nvPr>
            <p:custDataLst>
              <p:tags r:id="rId4"/>
            </p:custDataLst>
          </p:nvPr>
        </p:nvSpPr>
        <p:spPr bwMode="auto">
          <a:xfrm>
            <a:off x="6036314" y="1431912"/>
            <a:ext cx="3380736" cy="639556"/>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357188" lvl="2" indent="-357188" defTabSz="762000" eaLnBrk="0" hangingPunct="0">
              <a:lnSpc>
                <a:spcPct val="90000"/>
              </a:lnSpc>
            </a:pPr>
            <a:r>
              <a:rPr lang="en-US" sz="800" dirty="0">
                <a:solidFill>
                  <a:schemeClr val="bg1"/>
                </a:solidFill>
              </a:rPr>
              <a:t>Note: 	</a:t>
            </a:r>
            <a:r>
              <a:rPr lang="en-US" sz="800" dirty="0" smtClean="0">
                <a:solidFill>
                  <a:schemeClr val="bg1"/>
                </a:solidFill>
              </a:rPr>
              <a:t>Analyses </a:t>
            </a:r>
            <a:r>
              <a:rPr lang="en-US" sz="800" dirty="0">
                <a:solidFill>
                  <a:schemeClr val="bg1"/>
                </a:solidFill>
              </a:rPr>
              <a:t>on the </a:t>
            </a:r>
            <a:r>
              <a:rPr lang="en-US" sz="800" dirty="0" smtClean="0">
                <a:solidFill>
                  <a:schemeClr val="bg1"/>
                </a:solidFill>
              </a:rPr>
              <a:t>utilization </a:t>
            </a:r>
            <a:r>
              <a:rPr lang="en-US" sz="800" dirty="0">
                <a:solidFill>
                  <a:schemeClr val="bg1"/>
                </a:solidFill>
              </a:rPr>
              <a:t>of capacity must be interpreted carefully. Important aspects are, for instance, the definition of 100% capacity (set-up times required, downtimes for maintenance, shift systems), bottlenecks at individual machines; possibilities for outsourcing, etc.</a:t>
            </a:r>
          </a:p>
        </p:txBody>
      </p:sp>
      <p:pic>
        <p:nvPicPr>
          <p:cNvPr id="30" name="Grafik 29"/>
          <p:cNvPicPr>
            <a:picLocks noChangeAspect="1"/>
          </p:cNvPicPr>
          <p:nvPr>
            <p:custDataLst>
              <p:tags r:id="rId5"/>
            </p:custDataLst>
          </p:nvPr>
        </p:nvPicPr>
        <p:blipFill rotWithShape="1">
          <a:blip r:embed="rId16"/>
          <a:srcRect l="3026" r="7360" b="4370"/>
          <a:stretch/>
        </p:blipFill>
        <p:spPr>
          <a:xfrm>
            <a:off x="2446338" y="3948029"/>
            <a:ext cx="3403138" cy="2046123"/>
          </a:xfrm>
          <a:prstGeom prst="rect">
            <a:avLst/>
          </a:prstGeom>
        </p:spPr>
      </p:pic>
      <p:pic>
        <p:nvPicPr>
          <p:cNvPr id="31" name="Grafik 30"/>
          <p:cNvPicPr>
            <a:picLocks noChangeAspect="1"/>
          </p:cNvPicPr>
          <p:nvPr>
            <p:custDataLst>
              <p:tags r:id="rId6"/>
            </p:custDataLst>
          </p:nvPr>
        </p:nvPicPr>
        <p:blipFill rotWithShape="1">
          <a:blip r:embed="rId17"/>
          <a:srcRect l="2697" t="9002" r="7074" b="13673"/>
          <a:stretch/>
        </p:blipFill>
        <p:spPr>
          <a:xfrm>
            <a:off x="6014718" y="4070837"/>
            <a:ext cx="3489767" cy="1925517"/>
          </a:xfrm>
          <a:prstGeom prst="rect">
            <a:avLst/>
          </a:prstGeom>
        </p:spPr>
      </p:pic>
      <p:sp>
        <p:nvSpPr>
          <p:cNvPr id="50" name="Text Box 8"/>
          <p:cNvSpPr txBox="1">
            <a:spLocks noChangeArrowheads="1"/>
          </p:cNvSpPr>
          <p:nvPr>
            <p:custDataLst>
              <p:tags r:id="rId7"/>
            </p:custDataLst>
          </p:nvPr>
        </p:nvSpPr>
        <p:spPr bwMode="gray">
          <a:xfrm>
            <a:off x="2457305" y="6009379"/>
            <a:ext cx="3600450" cy="92333"/>
          </a:xfrm>
          <a:prstGeom prst="rect">
            <a:avLst/>
          </a:prstGeom>
          <a:noFill/>
          <a:ln w="6350">
            <a:noFill/>
            <a:miter lim="800000"/>
            <a:headEnd type="none" w="sm" len="sm"/>
            <a:tailEnd type="none" w="sm" len="sm"/>
          </a:ln>
          <a:effectLst/>
        </p:spPr>
        <p:txBody>
          <a:bodyPr wrap="square" lIns="0" tIns="0" rIns="0" bIns="0" anchor="b">
            <a:spAutoFit/>
          </a:bodyPr>
          <a:lstStyle/>
          <a:p>
            <a:pPr marL="358775" indent="-358775" defTabSz="762000" eaLnBrk="0" hangingPunct="0">
              <a:spcBef>
                <a:spcPts val="200"/>
              </a:spcBef>
              <a:tabLst>
                <a:tab pos="355600" algn="l"/>
              </a:tabLst>
            </a:pPr>
            <a:r>
              <a:rPr lang="en-US" sz="600" dirty="0" smtClean="0">
                <a:latin typeface="Arial"/>
                <a:cs typeface="Arial" pitchFamily="34" charset="0"/>
              </a:rPr>
              <a:t>Source:	</a:t>
            </a:r>
            <a:r>
              <a:rPr lang="en-US" sz="600" dirty="0" smtClean="0">
                <a:cs typeface="Arial" pitchFamily="34" charset="0"/>
              </a:rPr>
              <a:t>Management information; KPMG Analysis</a:t>
            </a:r>
            <a:endParaRPr lang="en-US" sz="600" dirty="0">
              <a:latin typeface="Arial"/>
              <a:cs typeface="Arial" pitchFamily="34" charset="0"/>
            </a:endParaRPr>
          </a:p>
        </p:txBody>
      </p:sp>
      <p:sp>
        <p:nvSpPr>
          <p:cNvPr id="51" name="Text Box 8"/>
          <p:cNvSpPr txBox="1">
            <a:spLocks noChangeArrowheads="1"/>
          </p:cNvSpPr>
          <p:nvPr>
            <p:custDataLst>
              <p:tags r:id="rId8"/>
            </p:custDataLst>
          </p:nvPr>
        </p:nvSpPr>
        <p:spPr bwMode="gray">
          <a:xfrm>
            <a:off x="6036314" y="6009379"/>
            <a:ext cx="3600450" cy="92333"/>
          </a:xfrm>
          <a:prstGeom prst="rect">
            <a:avLst/>
          </a:prstGeom>
          <a:noFill/>
          <a:ln w="6350">
            <a:noFill/>
            <a:miter lim="800000"/>
            <a:headEnd type="none" w="sm" len="sm"/>
            <a:tailEnd type="none" w="sm" len="sm"/>
          </a:ln>
          <a:effectLst/>
        </p:spPr>
        <p:txBody>
          <a:bodyPr wrap="square" lIns="0" tIns="0" rIns="0" bIns="0" anchor="b">
            <a:spAutoFit/>
          </a:bodyPr>
          <a:lstStyle/>
          <a:p>
            <a:pPr marL="358775" indent="-358775" defTabSz="762000" eaLnBrk="0" hangingPunct="0">
              <a:spcBef>
                <a:spcPts val="200"/>
              </a:spcBef>
              <a:tabLst>
                <a:tab pos="355600" algn="l"/>
              </a:tabLst>
            </a:pPr>
            <a:r>
              <a:rPr lang="en-US" sz="600" dirty="0" smtClean="0">
                <a:latin typeface="Arial"/>
                <a:cs typeface="Arial" pitchFamily="34" charset="0"/>
              </a:rPr>
              <a:t>Source:	</a:t>
            </a:r>
            <a:r>
              <a:rPr lang="en-US" sz="600" dirty="0" smtClean="0">
                <a:cs typeface="Arial" pitchFamily="34" charset="0"/>
              </a:rPr>
              <a:t>Management information; KPMG Analysis</a:t>
            </a:r>
            <a:endParaRPr lang="en-US" sz="600" dirty="0">
              <a:latin typeface="Arial"/>
              <a:cs typeface="Arial" pitchFamily="34" charset="0"/>
            </a:endParaRPr>
          </a:p>
        </p:txBody>
      </p:sp>
      <p:sp>
        <p:nvSpPr>
          <p:cNvPr id="54" name="Text Placeholder 12"/>
          <p:cNvSpPr txBox="1">
            <a:spLocks/>
          </p:cNvSpPr>
          <p:nvPr>
            <p:custDataLst>
              <p:tags r:id="rId9"/>
            </p:custDataLst>
          </p:nvPr>
        </p:nvSpPr>
        <p:spPr>
          <a:xfrm>
            <a:off x="2457305" y="382617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Capex vs. depreciation </a:t>
            </a:r>
          </a:p>
        </p:txBody>
      </p:sp>
      <p:sp>
        <p:nvSpPr>
          <p:cNvPr id="55" name="Text Placeholder 12"/>
          <p:cNvSpPr txBox="1">
            <a:spLocks/>
          </p:cNvSpPr>
          <p:nvPr>
            <p:custDataLst>
              <p:tags r:id="rId10"/>
            </p:custDataLst>
          </p:nvPr>
        </p:nvSpPr>
        <p:spPr>
          <a:xfrm>
            <a:off x="6019799" y="382617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Indicative </a:t>
            </a:r>
            <a:r>
              <a:rPr lang="en-US" sz="900" kern="0" dirty="0" smtClean="0">
                <a:latin typeface="Arial" panose="020B0604020202020204" pitchFamily="34" charset="0"/>
                <a:cs typeface="Arial" panose="020B0604020202020204" pitchFamily="34" charset="0"/>
              </a:rPr>
              <a:t>utilization </a:t>
            </a:r>
            <a:r>
              <a:rPr lang="en-US" sz="900" kern="0" dirty="0">
                <a:latin typeface="Arial" panose="020B0604020202020204" pitchFamily="34" charset="0"/>
                <a:cs typeface="Arial" panose="020B0604020202020204" pitchFamily="34" charset="0"/>
              </a:rPr>
              <a:t>of production capacity</a:t>
            </a:r>
          </a:p>
        </p:txBody>
      </p:sp>
      <p:pic>
        <p:nvPicPr>
          <p:cNvPr id="15" name="Grafik 14"/>
          <p:cNvPicPr>
            <a:picLocks noChangeAspect="1"/>
          </p:cNvPicPr>
          <p:nvPr>
            <p:custDataLst>
              <p:tags r:id="rId11"/>
            </p:custDataLst>
          </p:nvPr>
        </p:nvPicPr>
        <p:blipFill>
          <a:blip r:embed="rId18"/>
          <a:stretch>
            <a:fillRect/>
          </a:stretch>
        </p:blipFill>
        <p:spPr>
          <a:xfrm>
            <a:off x="10189415" y="3784146"/>
            <a:ext cx="1993565" cy="2225233"/>
          </a:xfrm>
          <a:prstGeom prst="rect">
            <a:avLst/>
          </a:prstGeom>
        </p:spPr>
      </p:pic>
      <p:pic>
        <p:nvPicPr>
          <p:cNvPr id="18" name="Grafik 17"/>
          <p:cNvPicPr>
            <a:picLocks noChangeAspect="1"/>
          </p:cNvPicPr>
          <p:nvPr>
            <p:custDataLst>
              <p:tags r:id="rId12"/>
            </p:custDataLst>
          </p:nvPr>
        </p:nvPicPr>
        <p:blipFill>
          <a:blip r:embed="rId19"/>
          <a:stretch>
            <a:fillRect/>
          </a:stretch>
        </p:blipFill>
        <p:spPr>
          <a:xfrm>
            <a:off x="-2538294" y="3801567"/>
            <a:ext cx="2042337" cy="2225233"/>
          </a:xfrm>
          <a:prstGeom prst="rect">
            <a:avLst/>
          </a:prstGeom>
        </p:spPr>
      </p:pic>
      <p:pic>
        <p:nvPicPr>
          <p:cNvPr id="24" name="Grafik 23"/>
          <p:cNvPicPr>
            <a:picLocks noChangeAspect="1"/>
          </p:cNvPicPr>
          <p:nvPr>
            <p:custDataLst>
              <p:tags r:id="rId13"/>
            </p:custDataLst>
          </p:nvPr>
        </p:nvPicPr>
        <p:blipFill>
          <a:blip r:embed="rId20"/>
          <a:stretch>
            <a:fillRect/>
          </a:stretch>
        </p:blipFill>
        <p:spPr>
          <a:xfrm>
            <a:off x="-2538294" y="1180041"/>
            <a:ext cx="1987468" cy="2219136"/>
          </a:xfrm>
          <a:prstGeom prst="rect">
            <a:avLst/>
          </a:prstGeom>
        </p:spPr>
      </p:pic>
    </p:spTree>
    <p:extLst>
      <p:ext uri="{BB962C8B-B14F-4D97-AF65-F5344CB8AC3E}">
        <p14:creationId xmlns:p14="http://schemas.microsoft.com/office/powerpoint/2010/main" val="38219844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Trends in actual capex (fluctuating for equipment, yoy increases for tools) do not allow a conclusion regarding "normal" capex requirements.</a:t>
            </a:r>
          </a:p>
          <a:p>
            <a:r>
              <a:rPr lang="en-US" dirty="0" smtClean="0"/>
              <a:t>In our view the observed variances between actual and budgeted capex are neither a clear indication for a capex backlog nor for its absence, because management has valid explanations for both:</a:t>
            </a:r>
          </a:p>
          <a:p>
            <a:pPr lvl="2"/>
            <a:r>
              <a:rPr lang="en-US" dirty="0" smtClean="0"/>
              <a:t>Equipment: restrictive budgets eased in FY11/12; </a:t>
            </a:r>
          </a:p>
          <a:p>
            <a:pPr lvl="2"/>
            <a:r>
              <a:rPr lang="en-US" dirty="0" smtClean="0"/>
              <a:t>Tools: traditionally excessive (”conservative") budgets.</a:t>
            </a:r>
          </a:p>
          <a:p>
            <a:r>
              <a:rPr lang="en-US" dirty="0" smtClean="0"/>
              <a:t>Only operational DD (including site visits) could provide comfort regarding normal / future capex requirements.</a:t>
            </a:r>
            <a:endParaRPr lang="en-US" dirty="0"/>
          </a:p>
        </p:txBody>
      </p:sp>
      <p:sp>
        <p:nvSpPr>
          <p:cNvPr id="5" name="Titel 4"/>
          <p:cNvSpPr>
            <a:spLocks noGrp="1"/>
          </p:cNvSpPr>
          <p:nvPr>
            <p:ph type="title"/>
          </p:nvPr>
        </p:nvSpPr>
        <p:spPr/>
        <p:txBody>
          <a:bodyPr/>
          <a:lstStyle/>
          <a:p>
            <a:r>
              <a:rPr lang="en-US" dirty="0" smtClean="0"/>
              <a:t>Example analysis 2 – Capex by category and adherence to budget</a:t>
            </a:r>
            <a:endParaRPr lang="en-US" dirty="0"/>
          </a:p>
        </p:txBody>
      </p:sp>
      <p:sp>
        <p:nvSpPr>
          <p:cNvPr id="3" name="Textplatzhalter 2"/>
          <p:cNvSpPr>
            <a:spLocks noGrp="1"/>
          </p:cNvSpPr>
          <p:nvPr>
            <p:ph type="body" sz="quarter" idx="13"/>
          </p:nvPr>
        </p:nvSpPr>
        <p:spPr/>
        <p:txBody>
          <a:bodyPr/>
          <a:lstStyle/>
          <a:p>
            <a:r>
              <a:rPr lang="en-US" dirty="0"/>
              <a:t>Historical Analysis of Fixed assets – Capex  </a:t>
            </a:r>
          </a:p>
        </p:txBody>
      </p:sp>
      <p:pic>
        <p:nvPicPr>
          <p:cNvPr id="2" name="Grafik 1"/>
          <p:cNvPicPr>
            <a:picLocks noChangeAspect="1"/>
          </p:cNvPicPr>
          <p:nvPr>
            <p:custDataLst>
              <p:tags r:id="rId2"/>
            </p:custDataLst>
          </p:nvPr>
        </p:nvPicPr>
        <p:blipFill>
          <a:blip r:embed="rId7"/>
          <a:stretch>
            <a:fillRect/>
          </a:stretch>
        </p:blipFill>
        <p:spPr>
          <a:xfrm>
            <a:off x="2446338" y="3515338"/>
            <a:ext cx="3392171" cy="2511462"/>
          </a:xfrm>
          <a:prstGeom prst="rect">
            <a:avLst/>
          </a:prstGeom>
        </p:spPr>
      </p:pic>
      <p:pic>
        <p:nvPicPr>
          <p:cNvPr id="14" name="Grafik 13"/>
          <p:cNvPicPr>
            <a:picLocks noChangeAspect="1"/>
          </p:cNvPicPr>
          <p:nvPr>
            <p:custDataLst>
              <p:tags r:id="rId3"/>
            </p:custDataLst>
          </p:nvPr>
        </p:nvPicPr>
        <p:blipFill>
          <a:blip r:embed="rId8"/>
          <a:stretch>
            <a:fillRect/>
          </a:stretch>
        </p:blipFill>
        <p:spPr>
          <a:xfrm>
            <a:off x="2457512" y="1423924"/>
            <a:ext cx="3386076" cy="1302973"/>
          </a:xfrm>
          <a:prstGeom prst="rect">
            <a:avLst/>
          </a:prstGeom>
        </p:spPr>
      </p:pic>
      <p:graphicFrame>
        <p:nvGraphicFramePr>
          <p:cNvPr id="15" name="Objekt 14"/>
          <p:cNvGraphicFramePr>
            <a:graphicFrameLocks noChangeAspect="1"/>
          </p:cNvGraphicFramePr>
          <p:nvPr>
            <p:extLst>
              <p:ext uri="{D42A27DB-BD31-4B8C-83A1-F6EECF244321}">
                <p14:modId xmlns:p14="http://schemas.microsoft.com/office/powerpoint/2010/main" val="1172153540"/>
              </p:ext>
            </p:extLst>
          </p:nvPr>
        </p:nvGraphicFramePr>
        <p:xfrm>
          <a:off x="-1707084" y="5854339"/>
          <a:ext cx="914400" cy="771525"/>
        </p:xfrm>
        <a:graphic>
          <a:graphicData uri="http://schemas.openxmlformats.org/presentationml/2006/ole">
            <mc:AlternateContent xmlns:mc="http://schemas.openxmlformats.org/markup-compatibility/2006">
              <mc:Choice xmlns:v="urn:schemas-microsoft-com:vml" Requires="v">
                <p:oleObj spid="_x0000_s5151" name="Arbeitsblatt" showAsIcon="1" r:id="rId10" imgW="914400" imgH="771480" progId="Excel.Sheet.12">
                  <p:embed/>
                </p:oleObj>
              </mc:Choice>
              <mc:Fallback>
                <p:oleObj name="Arbeitsblatt" showAsIcon="1" r:id="rId10" imgW="914400" imgH="771480" progId="Excel.Sheet.12">
                  <p:embed/>
                  <p:pic>
                    <p:nvPicPr>
                      <p:cNvPr id="0" name=""/>
                      <p:cNvPicPr/>
                      <p:nvPr/>
                    </p:nvPicPr>
                    <p:blipFill>
                      <a:blip r:embed="rId11"/>
                      <a:stretch>
                        <a:fillRect/>
                      </a:stretch>
                    </p:blipFill>
                    <p:spPr>
                      <a:xfrm>
                        <a:off x="-1707084" y="5854339"/>
                        <a:ext cx="914400" cy="771525"/>
                      </a:xfrm>
                      <a:prstGeom prst="rect">
                        <a:avLst/>
                      </a:prstGeom>
                    </p:spPr>
                  </p:pic>
                </p:oleObj>
              </mc:Fallback>
            </mc:AlternateContent>
          </a:graphicData>
        </a:graphic>
      </p:graphicFrame>
      <p:pic>
        <p:nvPicPr>
          <p:cNvPr id="17" name="Grafik 16"/>
          <p:cNvPicPr>
            <a:picLocks noChangeAspect="1"/>
          </p:cNvPicPr>
          <p:nvPr>
            <p:custDataLst>
              <p:tags r:id="rId4"/>
            </p:custDataLst>
          </p:nvPr>
        </p:nvPicPr>
        <p:blipFill>
          <a:blip r:embed="rId12"/>
          <a:stretch>
            <a:fillRect/>
          </a:stretch>
        </p:blipFill>
        <p:spPr>
          <a:xfrm>
            <a:off x="-2688625" y="3515338"/>
            <a:ext cx="1987468" cy="2225233"/>
          </a:xfrm>
          <a:prstGeom prst="rect">
            <a:avLst/>
          </a:prstGeom>
        </p:spPr>
      </p:pic>
      <p:pic>
        <p:nvPicPr>
          <p:cNvPr id="19" name="Grafik 18"/>
          <p:cNvPicPr>
            <a:picLocks noChangeAspect="1"/>
          </p:cNvPicPr>
          <p:nvPr>
            <p:custDataLst>
              <p:tags r:id="rId5"/>
            </p:custDataLst>
          </p:nvPr>
        </p:nvPicPr>
        <p:blipFill>
          <a:blip r:embed="rId13"/>
          <a:stretch>
            <a:fillRect/>
          </a:stretch>
        </p:blipFill>
        <p:spPr>
          <a:xfrm>
            <a:off x="-2688625" y="1177925"/>
            <a:ext cx="1987468" cy="2225233"/>
          </a:xfrm>
          <a:prstGeom prst="rect">
            <a:avLst/>
          </a:prstGeom>
        </p:spPr>
      </p:pic>
    </p:spTree>
    <p:extLst>
      <p:ext uri="{BB962C8B-B14F-4D97-AF65-F5344CB8AC3E}">
        <p14:creationId xmlns:p14="http://schemas.microsoft.com/office/powerpoint/2010/main" val="27283063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13250243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30959516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Historical Analysis of Fixed </a:t>
            </a:r>
            <a:r>
              <a:rPr lang="en-US" dirty="0" smtClean="0"/>
              <a:t>assets – Capex  </a:t>
            </a:r>
            <a:endParaRPr lang="en-US" dirty="0"/>
          </a:p>
        </p:txBody>
      </p:sp>
      <p:sp>
        <p:nvSpPr>
          <p:cNvPr id="4" name="Titel 3"/>
          <p:cNvSpPr>
            <a:spLocks noGrp="1"/>
          </p:cNvSpPr>
          <p:nvPr>
            <p:ph type="title"/>
          </p:nvPr>
        </p:nvSpPr>
        <p:spPr/>
        <p:txBody>
          <a:bodyPr/>
          <a:lstStyle/>
          <a:p>
            <a:r>
              <a:rPr lang="en-US" dirty="0" smtClean="0"/>
              <a:t>Overview</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t">
              <a:noAutofit/>
            </a:bodyPr>
            <a:lstStyle/>
            <a:p>
              <a:pPr lvl="0" defTabSz="762000">
                <a:lnSpc>
                  <a:spcPct val="95000"/>
                </a:lnSpc>
                <a:spcBef>
                  <a:spcPct val="60000"/>
                </a:spcBef>
                <a:buClr>
                  <a:srgbClr val="000066"/>
                </a:buClr>
              </a:pPr>
              <a:r>
                <a:rPr lang="en-US" sz="900" b="1" dirty="0" smtClean="0">
                  <a:solidFill>
                    <a:schemeClr val="bg1"/>
                  </a:solidFill>
                </a:rPr>
                <a:t>Transparency of average capex requirements (cash flow) taking the respective capex cycles, maintenance expenditures, condition of the equipment and corresponding accounting treatment into consideration.</a:t>
              </a:r>
              <a:endParaRPr lang="en-US" sz="800" i="1" dirty="0">
                <a:solidFill>
                  <a:schemeClr val="bg1"/>
                </a:solidFill>
                <a:latin typeface="Arial" pitchFamily="34" charset="0"/>
                <a:cs typeface="Arial" pitchFamily="34" charset="0"/>
              </a:endParaRPr>
            </a:p>
          </p:txBody>
        </p:sp>
      </p:grpSp>
      <p:sp>
        <p:nvSpPr>
          <p:cNvPr id="26" name="Text Placeholder 5"/>
          <p:cNvSpPr>
            <a:spLocks noGrp="1"/>
          </p:cNvSpPr>
          <p:nvPr>
            <p:ph type="body" sz="quarter" idx="11"/>
          </p:nvPr>
        </p:nvSpPr>
        <p:spPr>
          <a:xfrm>
            <a:off x="498097" y="2153260"/>
            <a:ext cx="1958159" cy="2170501"/>
          </a:xfrm>
          <a:ln w="6350">
            <a:noFill/>
          </a:ln>
        </p:spPr>
        <p:txBody>
          <a:bodyPr vert="horz" lIns="0" tIns="0" rIns="0" bIns="0" rtlCol="0" anchor="t" anchorCtr="0">
            <a:noAutofit/>
          </a:bodyPr>
          <a:lstStyle/>
          <a:p>
            <a:pPr>
              <a:spcAft>
                <a:spcPts val="300"/>
              </a:spcAft>
            </a:pPr>
            <a:r>
              <a:rPr lang="en-US" sz="900" dirty="0" smtClean="0">
                <a:solidFill>
                  <a:schemeClr val="accent1"/>
                </a:solidFill>
              </a:rPr>
              <a:t>Buy Side/Sell Side/JV</a:t>
            </a:r>
          </a:p>
          <a:p>
            <a:pPr lvl="2">
              <a:spcAft>
                <a:spcPts val="100"/>
              </a:spcAft>
            </a:pPr>
            <a:r>
              <a:rPr lang="en-US" dirty="0" smtClean="0"/>
              <a:t>Ratio of capex to depreciation (correlation EBIT to free cash flow)</a:t>
            </a:r>
          </a:p>
          <a:p>
            <a:pPr lvl="2">
              <a:spcAft>
                <a:spcPts val="100"/>
              </a:spcAft>
            </a:pPr>
            <a:r>
              <a:rPr lang="en-US" dirty="0" smtClean="0"/>
              <a:t>Identification of capex or maintenance backlog (</a:t>
            </a:r>
            <a:r>
              <a:rPr lang="en-US" dirty="0" smtClean="0">
                <a:sym typeface="Wingdings" panose="05000000000000000000" pitchFamily="2" charset="2"/>
              </a:rPr>
              <a:t></a:t>
            </a:r>
            <a:r>
              <a:rPr lang="en-US" dirty="0" smtClean="0"/>
              <a:t> purchase price; SPA clause)</a:t>
            </a:r>
          </a:p>
          <a:p>
            <a:pPr lvl="2">
              <a:spcAft>
                <a:spcPts val="100"/>
              </a:spcAft>
            </a:pPr>
            <a:r>
              <a:rPr lang="en-US" dirty="0" smtClean="0"/>
              <a:t>Extent of off-balance-sheet financing (for comparability purposes).</a:t>
            </a:r>
          </a:p>
          <a:p>
            <a:pPr>
              <a:spcAft>
                <a:spcPts val="300"/>
              </a:spcAft>
            </a:pPr>
            <a:r>
              <a:rPr lang="en-US" sz="900" dirty="0" smtClean="0">
                <a:solidFill>
                  <a:schemeClr val="accent1"/>
                </a:solidFill>
              </a:rPr>
              <a:t>Turnaround</a:t>
            </a:r>
          </a:p>
          <a:p>
            <a:pPr lvl="2">
              <a:spcAft>
                <a:spcPts val="300"/>
              </a:spcAft>
            </a:pPr>
            <a:r>
              <a:rPr lang="en-US" dirty="0" smtClean="0"/>
              <a:t>Minimum level of cash is required in order to cover maintenance expenses and capex. Sale of non-core assets or sale and leaseback can be considered in order to improve liquidity.</a:t>
            </a:r>
            <a:endParaRPr lang="en-US" dirty="0"/>
          </a:p>
        </p:txBody>
      </p:sp>
      <p:sp>
        <p:nvSpPr>
          <p:cNvPr id="28" name="Rechteck 18"/>
          <p:cNvSpPr/>
          <p:nvPr/>
        </p:nvSpPr>
        <p:spPr>
          <a:xfrm>
            <a:off x="2560320" y="1875810"/>
            <a:ext cx="685673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196263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88950" y="4664192"/>
            <a:ext cx="196263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4946673"/>
            <a:ext cx="1958159" cy="1044236"/>
          </a:xfrm>
          <a:ln w="6350">
            <a:noFill/>
          </a:ln>
        </p:spPr>
        <p:txBody>
          <a:bodyPr vert="horz" lIns="0" tIns="0" rIns="0" bIns="0" rtlCol="0" anchor="t" anchorCtr="0">
            <a:noAutofit/>
          </a:bodyPr>
          <a:lstStyle/>
          <a:p>
            <a:pPr lvl="2">
              <a:spcAft>
                <a:spcPts val="100"/>
              </a:spcAft>
            </a:pPr>
            <a:r>
              <a:rPr lang="en-US" dirty="0"/>
              <a:t>Standard: Focus on capex analyses. Further analyses of fixed assets should be agreed in scope of work and priced separately (“extra chargeable work").</a:t>
            </a:r>
          </a:p>
          <a:p>
            <a:pPr lvl="2">
              <a:spcAft>
                <a:spcPts val="100"/>
              </a:spcAft>
            </a:pPr>
            <a:r>
              <a:rPr lang="en-US" dirty="0" smtClean="0"/>
              <a:t>Standardized </a:t>
            </a:r>
            <a:r>
              <a:rPr lang="en-US" dirty="0"/>
              <a:t>chart and tables to be used in report.</a:t>
            </a:r>
          </a:p>
        </p:txBody>
      </p:sp>
      <p:sp>
        <p:nvSpPr>
          <p:cNvPr id="33" name="Text Placeholder 5"/>
          <p:cNvSpPr>
            <a:spLocks noGrp="1"/>
          </p:cNvSpPr>
          <p:nvPr>
            <p:ph type="body" sz="quarter" idx="11"/>
          </p:nvPr>
        </p:nvSpPr>
        <p:spPr>
          <a:xfrm>
            <a:off x="5512527" y="2153260"/>
            <a:ext cx="3904524" cy="3868127"/>
          </a:xfrm>
          <a:ln w="6350">
            <a:noFill/>
          </a:ln>
        </p:spPr>
        <p:txBody>
          <a:bodyPr vert="horz" lIns="0" tIns="0" rIns="0" bIns="0" rtlCol="0" anchor="t" anchorCtr="0">
            <a:noAutofit/>
          </a:bodyPr>
          <a:lstStyle/>
          <a:p>
            <a:pPr>
              <a:spcAft>
                <a:spcPts val="200"/>
              </a:spcAft>
            </a:pPr>
            <a:r>
              <a:rPr lang="en-US" sz="900" dirty="0"/>
              <a:t>Definition and Methodology</a:t>
            </a:r>
          </a:p>
          <a:p>
            <a:pPr lvl="2">
              <a:spcAft>
                <a:spcPts val="100"/>
              </a:spcAft>
            </a:pPr>
            <a:r>
              <a:rPr lang="en-US" dirty="0"/>
              <a:t>The aim of the capex analysis is to get an indication of future capex requirements (e.g. if any capex backlog exists) since the respective cash flows should be considered in the valuation of the company. Especially companies with a large fixed asset base (so-called capital intensive companies) require a detailed analysis of capex and maintenance expenses. </a:t>
            </a:r>
          </a:p>
          <a:p>
            <a:pPr lvl="2">
              <a:spcAft>
                <a:spcPts val="100"/>
              </a:spcAft>
            </a:pPr>
            <a:r>
              <a:rPr lang="en-US" dirty="0"/>
              <a:t>Capex is generally </a:t>
            </a:r>
            <a:r>
              <a:rPr lang="en-US" dirty="0" smtClean="0"/>
              <a:t>analyzed </a:t>
            </a:r>
            <a:r>
              <a:rPr lang="en-US" dirty="0"/>
              <a:t>as part of the fixed asset analysis. It is mostly based on additions to intangible and tangible assets. </a:t>
            </a:r>
          </a:p>
          <a:p>
            <a:pPr lvl="2">
              <a:spcAft>
                <a:spcPts val="100"/>
              </a:spcAft>
            </a:pPr>
            <a:r>
              <a:rPr lang="en-US" dirty="0"/>
              <a:t>The comparison of capex to depreciation should be used as the basis analysis. If possible/available, maintenance expenses should also be considered. </a:t>
            </a:r>
          </a:p>
          <a:p>
            <a:pPr lvl="2">
              <a:spcAft>
                <a:spcPts val="100"/>
              </a:spcAft>
            </a:pPr>
            <a:r>
              <a:rPr lang="en-US" dirty="0"/>
              <a:t>The analysis should include the link between the development of sales in the light of capex activities as well as the impact of capex and maintenance on the cost structure of the company.</a:t>
            </a:r>
          </a:p>
          <a:p>
            <a:pPr lvl="2">
              <a:spcAft>
                <a:spcPts val="100"/>
              </a:spcAft>
            </a:pPr>
            <a:r>
              <a:rPr lang="en-US" dirty="0"/>
              <a:t>In case the level of capex fluctuates, </a:t>
            </a:r>
          </a:p>
          <a:p>
            <a:pPr lvl="3">
              <a:spcAft>
                <a:spcPts val="100"/>
              </a:spcAft>
            </a:pPr>
            <a:r>
              <a:rPr lang="en-US" dirty="0"/>
              <a:t>ongoing expenditure ("replacement / maintenance capex"); and </a:t>
            </a:r>
          </a:p>
          <a:p>
            <a:pPr lvl="3">
              <a:spcAft>
                <a:spcPts val="100"/>
              </a:spcAft>
            </a:pPr>
            <a:r>
              <a:rPr lang="en-US" dirty="0"/>
              <a:t>extraordinary expenditure (e.g. expansion capex, extensive </a:t>
            </a:r>
            <a:r>
              <a:rPr lang="en-US" dirty="0" smtClean="0"/>
              <a:t>modernization/refurbishment</a:t>
            </a:r>
            <a:r>
              <a:rPr lang="en-US" dirty="0"/>
              <a:t>, relocation, etc.) </a:t>
            </a:r>
            <a:endParaRPr lang="en-US" dirty="0" smtClean="0"/>
          </a:p>
          <a:p>
            <a:pPr marL="216000" lvl="3" indent="0">
              <a:spcAft>
                <a:spcPts val="100"/>
              </a:spcAft>
              <a:buNone/>
            </a:pPr>
            <a:r>
              <a:rPr lang="en-US" dirty="0" smtClean="0"/>
              <a:t>should </a:t>
            </a:r>
            <a:r>
              <a:rPr lang="en-US" dirty="0"/>
              <a:t>be </a:t>
            </a:r>
            <a:r>
              <a:rPr lang="en-US" dirty="0" smtClean="0"/>
              <a:t>analyzed </a:t>
            </a:r>
            <a:r>
              <a:rPr lang="en-US" dirty="0"/>
              <a:t>separately. </a:t>
            </a:r>
          </a:p>
          <a:p>
            <a:pPr lvl="2">
              <a:spcAft>
                <a:spcPts val="100"/>
              </a:spcAft>
            </a:pPr>
            <a:r>
              <a:rPr lang="en-US" dirty="0"/>
              <a:t>Understanding the outcome of the analysis requires some knowledge of the business model. Possible influences on the level of capex such as capacity </a:t>
            </a:r>
            <a:r>
              <a:rPr lang="en-US" dirty="0" smtClean="0"/>
              <a:t>utilization, </a:t>
            </a:r>
            <a:r>
              <a:rPr lang="en-US" dirty="0"/>
              <a:t>bottlenecks, expansion plans, outsourcing and leasing should also be considered. A review of the technical or operational DD reports may provide further background on future capex requirements. </a:t>
            </a:r>
          </a:p>
        </p:txBody>
      </p:sp>
      <p:sp>
        <p:nvSpPr>
          <p:cNvPr id="17" name="Textfeld 16"/>
          <p:cNvSpPr txBox="1"/>
          <p:nvPr/>
        </p:nvSpPr>
        <p:spPr>
          <a:xfrm>
            <a:off x="2548889" y="2153260"/>
            <a:ext cx="1872208" cy="283924"/>
          </a:xfrm>
          <a:prstGeom prst="rect">
            <a:avLst/>
          </a:prstGeom>
          <a:noFill/>
        </p:spPr>
        <p:txBody>
          <a:bodyPr wrap="square" lIns="0" tIns="0" rIns="0" bIns="0" rtlCol="0">
            <a:noAutofit/>
          </a:bodyPr>
          <a:lstStyle/>
          <a:p>
            <a:r>
              <a:rPr lang="en-US" sz="900" b="1" dirty="0" smtClean="0">
                <a:solidFill>
                  <a:srgbClr val="00338D"/>
                </a:solidFill>
                <a:cs typeface="Arial" pitchFamily="34" charset="0"/>
              </a:rPr>
              <a:t>Capex vs. Depreciation</a:t>
            </a:r>
          </a:p>
        </p:txBody>
      </p:sp>
      <p:pic>
        <p:nvPicPr>
          <p:cNvPr id="15" name="Grafik 14"/>
          <p:cNvPicPr>
            <a:picLocks noChangeAspect="1"/>
          </p:cNvPicPr>
          <p:nvPr>
            <p:custDataLst>
              <p:tags r:id="rId2"/>
            </p:custDataLst>
          </p:nvPr>
        </p:nvPicPr>
        <p:blipFill>
          <a:blip r:embed="rId8"/>
          <a:stretch>
            <a:fillRect/>
          </a:stretch>
        </p:blipFill>
        <p:spPr>
          <a:xfrm>
            <a:off x="2560320" y="4204621"/>
            <a:ext cx="2767485" cy="1807329"/>
          </a:xfrm>
          <a:prstGeom prst="rect">
            <a:avLst/>
          </a:prstGeom>
        </p:spPr>
      </p:pic>
      <p:pic>
        <p:nvPicPr>
          <p:cNvPr id="16" name="Grafik 15"/>
          <p:cNvPicPr>
            <a:picLocks noChangeAspect="1"/>
          </p:cNvPicPr>
          <p:nvPr>
            <p:custDataLst>
              <p:tags r:id="rId3"/>
            </p:custDataLst>
          </p:nvPr>
        </p:nvPicPr>
        <p:blipFill rotWithShape="1">
          <a:blip r:embed="rId9"/>
          <a:srcRect l="2338" t="11272" r="34600" b="22695"/>
          <a:stretch/>
        </p:blipFill>
        <p:spPr>
          <a:xfrm>
            <a:off x="2551610" y="2333897"/>
            <a:ext cx="2804161" cy="1837509"/>
          </a:xfrm>
          <a:prstGeom prst="rect">
            <a:avLst/>
          </a:prstGeom>
        </p:spPr>
      </p:pic>
      <p:sp>
        <p:nvSpPr>
          <p:cNvPr id="20" name="Rectangle 4"/>
          <p:cNvSpPr>
            <a:spLocks noChangeArrowheads="1"/>
          </p:cNvSpPr>
          <p:nvPr>
            <p:custDataLst>
              <p:tags r:id="rId4"/>
            </p:custDataLst>
          </p:nvPr>
        </p:nvSpPr>
        <p:spPr bwMode="auto">
          <a:xfrm>
            <a:off x="7058026" y="203863"/>
            <a:ext cx="2359024" cy="8863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The presentation of fixed assets and capex deviates from accounting standards. This workbook contains example analysis according to IFRS and German GAAP. Check </a:t>
            </a:r>
            <a:r>
              <a:rPr lang="en-US" sz="900" dirty="0">
                <a:solidFill>
                  <a:schemeClr val="bg1"/>
                </a:solidFill>
              </a:rPr>
              <a:t>your </a:t>
            </a:r>
            <a:r>
              <a:rPr lang="en-US" sz="900" dirty="0" smtClean="0">
                <a:solidFill>
                  <a:schemeClr val="bg1"/>
                </a:solidFill>
              </a:rPr>
              <a:t>local </a:t>
            </a:r>
            <a:r>
              <a:rPr lang="en-US" sz="900" dirty="0">
                <a:solidFill>
                  <a:schemeClr val="bg1"/>
                </a:solidFill>
              </a:rPr>
              <a:t>GAAP requirements before applying the content.</a:t>
            </a:r>
          </a:p>
        </p:txBody>
      </p:sp>
      <p:graphicFrame>
        <p:nvGraphicFramePr>
          <p:cNvPr id="21" name="Objekt 20"/>
          <p:cNvGraphicFramePr>
            <a:graphicFrameLocks noChangeAspect="1"/>
          </p:cNvGraphicFramePr>
          <p:nvPr>
            <p:extLst>
              <p:ext uri="{D42A27DB-BD31-4B8C-83A1-F6EECF244321}">
                <p14:modId xmlns:p14="http://schemas.microsoft.com/office/powerpoint/2010/main" val="2426570728"/>
              </p:ext>
            </p:extLst>
          </p:nvPr>
        </p:nvGraphicFramePr>
        <p:xfrm>
          <a:off x="-1811859" y="1435285"/>
          <a:ext cx="914400" cy="771525"/>
        </p:xfrm>
        <a:graphic>
          <a:graphicData uri="http://schemas.openxmlformats.org/presentationml/2006/ole">
            <mc:AlternateContent xmlns:mc="http://schemas.openxmlformats.org/markup-compatibility/2006">
              <mc:Choice xmlns:v="urn:schemas-microsoft-com:vml" Requires="v">
                <p:oleObj spid="_x0000_s2090" name="Arbeitsblatt" showAsIcon="1" r:id="rId11" imgW="914400" imgH="771480" progId="Excel.Sheet.12">
                  <p:embed/>
                </p:oleObj>
              </mc:Choice>
              <mc:Fallback>
                <p:oleObj name="Arbeitsblatt" showAsIcon="1" r:id="rId11" imgW="914400" imgH="771480" progId="Excel.Sheet.12">
                  <p:embed/>
                  <p:pic>
                    <p:nvPicPr>
                      <p:cNvPr id="0" name=""/>
                      <p:cNvPicPr/>
                      <p:nvPr/>
                    </p:nvPicPr>
                    <p:blipFill>
                      <a:blip r:embed="rId12"/>
                      <a:stretch>
                        <a:fillRect/>
                      </a:stretch>
                    </p:blipFill>
                    <p:spPr>
                      <a:xfrm>
                        <a:off x="-1811859" y="1435285"/>
                        <a:ext cx="914400" cy="771525"/>
                      </a:xfrm>
                      <a:prstGeom prst="rect">
                        <a:avLst/>
                      </a:prstGeom>
                    </p:spPr>
                  </p:pic>
                </p:oleObj>
              </mc:Fallback>
            </mc:AlternateContent>
          </a:graphicData>
        </a:graphic>
      </p:graphicFrame>
      <p:pic>
        <p:nvPicPr>
          <p:cNvPr id="3" name="Grafik 2"/>
          <p:cNvPicPr>
            <a:picLocks noChangeAspect="1"/>
          </p:cNvPicPr>
          <p:nvPr>
            <p:custDataLst>
              <p:tags r:id="rId5"/>
            </p:custDataLst>
          </p:nvPr>
        </p:nvPicPr>
        <p:blipFill>
          <a:blip r:embed="rId13"/>
          <a:stretch>
            <a:fillRect/>
          </a:stretch>
        </p:blipFill>
        <p:spPr>
          <a:xfrm>
            <a:off x="-2793400" y="2164638"/>
            <a:ext cx="2017951" cy="2225233"/>
          </a:xfrm>
          <a:prstGeom prst="rect">
            <a:avLst/>
          </a:prstGeom>
        </p:spPr>
      </p:pic>
      <p:pic>
        <p:nvPicPr>
          <p:cNvPr id="11" name="Grafik 10"/>
          <p:cNvPicPr>
            <a:picLocks noChangeAspect="1"/>
          </p:cNvPicPr>
          <p:nvPr>
            <p:custDataLst>
              <p:tags r:id="rId6"/>
            </p:custDataLst>
          </p:nvPr>
        </p:nvPicPr>
        <p:blipFill>
          <a:blip r:embed="rId14"/>
          <a:stretch>
            <a:fillRect/>
          </a:stretch>
        </p:blipFill>
        <p:spPr>
          <a:xfrm>
            <a:off x="-2793400" y="2652335"/>
            <a:ext cx="1993565" cy="2225233"/>
          </a:xfrm>
          <a:prstGeom prst="rect">
            <a:avLst/>
          </a:prstGeom>
        </p:spPr>
      </p:pic>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feld 50"/>
          <p:cNvSpPr txBox="1"/>
          <p:nvPr/>
        </p:nvSpPr>
        <p:spPr>
          <a:xfrm>
            <a:off x="2381250" y="2320186"/>
            <a:ext cx="7035312" cy="2963050"/>
          </a:xfrm>
          <a:prstGeom prst="rect">
            <a:avLst/>
          </a:prstGeom>
          <a:noFill/>
          <a:ln w="15875">
            <a:solidFill>
              <a:srgbClr val="F68D2E"/>
            </a:solidFill>
            <a:prstDash val="dash"/>
          </a:ln>
        </p:spPr>
        <p:txBody>
          <a:bodyPr wrap="square" lIns="0" tIns="36000" rIns="72000" bIns="0" rtlCol="0">
            <a:noAutofit/>
          </a:bodyPr>
          <a:lstStyle/>
          <a:p>
            <a:pPr algn="r"/>
            <a:r>
              <a:rPr lang="en-US" sz="900" b="1" dirty="0" smtClean="0">
                <a:solidFill>
                  <a:srgbClr val="F68D2E"/>
                </a:solidFill>
                <a:latin typeface="Arial" pitchFamily="34" charset="0"/>
                <a:cs typeface="Arial" pitchFamily="34" charset="0"/>
              </a:rPr>
              <a:t>Analysis tool - Bucket approach</a:t>
            </a:r>
          </a:p>
        </p:txBody>
      </p:sp>
      <p:sp>
        <p:nvSpPr>
          <p:cNvPr id="6" name="Textplatzhalter 5"/>
          <p:cNvSpPr>
            <a:spLocks noGrp="1"/>
          </p:cNvSpPr>
          <p:nvPr>
            <p:ph type="body" sz="quarter" idx="11"/>
          </p:nvPr>
        </p:nvSpPr>
        <p:spPr/>
        <p:txBody>
          <a:bodyPr/>
          <a:lstStyle/>
          <a:p>
            <a:r>
              <a:rPr lang="en-US" dirty="0"/>
              <a:t>Historical Analysis of Fixed assets – Capex  </a:t>
            </a:r>
          </a:p>
        </p:txBody>
      </p:sp>
      <p:sp>
        <p:nvSpPr>
          <p:cNvPr id="4" name="Titel 3"/>
          <p:cNvSpPr>
            <a:spLocks noGrp="1"/>
          </p:cNvSpPr>
          <p:nvPr>
            <p:ph type="title"/>
          </p:nvPr>
        </p:nvSpPr>
        <p:spPr/>
        <p:txBody>
          <a:bodyPr/>
          <a:lstStyle/>
          <a:p>
            <a:r>
              <a:rPr lang="en-US" dirty="0" smtClean="0"/>
              <a:t>Framework for balance sheet analysis and corresponding workbooks</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Challenge:</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t">
              <a:noAutofit/>
            </a:bodyPr>
            <a:lstStyle/>
            <a:p>
              <a:pPr lvl="0" defTabSz="762000">
                <a:lnSpc>
                  <a:spcPct val="95000"/>
                </a:lnSpc>
                <a:spcBef>
                  <a:spcPct val="60000"/>
                </a:spcBef>
                <a:buClr>
                  <a:srgbClr val="000066"/>
                </a:buClr>
              </a:pPr>
              <a:r>
                <a:rPr lang="en-US" sz="900" b="1" dirty="0">
                  <a:solidFill>
                    <a:schemeClr val="bg1"/>
                  </a:solidFill>
                </a:rPr>
                <a:t>Linking the balance sheet analysis to cash flow (balance sheet movements) and P&amp;L analysis (e.g. changes in provisions or inventory valuation </a:t>
              </a:r>
              <a:r>
                <a:rPr lang="en-US" sz="900" b="1" dirty="0" smtClean="0">
                  <a:solidFill>
                    <a:schemeClr val="bg1"/>
                  </a:solidFill>
                  <a:sym typeface="Wingdings" panose="05000000000000000000" pitchFamily="2" charset="2"/>
                </a:rPr>
                <a:t></a:t>
              </a:r>
              <a:r>
                <a:rPr lang="en-US" sz="900" b="1" dirty="0" smtClean="0">
                  <a:solidFill>
                    <a:schemeClr val="bg1"/>
                  </a:solidFill>
                </a:rPr>
                <a:t> </a:t>
              </a:r>
              <a:r>
                <a:rPr lang="en-US" sz="900" b="1" dirty="0">
                  <a:solidFill>
                    <a:schemeClr val="bg1"/>
                  </a:solidFill>
                </a:rPr>
                <a:t>EBITDA adjustments).</a:t>
              </a:r>
            </a:p>
          </p:txBody>
        </p:sp>
      </p:grpSp>
      <p:sp>
        <p:nvSpPr>
          <p:cNvPr id="19" name="Rechteck 77"/>
          <p:cNvSpPr/>
          <p:nvPr/>
        </p:nvSpPr>
        <p:spPr>
          <a:xfrm>
            <a:off x="2537912" y="2453046"/>
            <a:ext cx="3219794" cy="1192578"/>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lvl="0" indent="1588">
              <a:buClr>
                <a:srgbClr val="97989A"/>
              </a:buClr>
              <a:buSzPct val="100000"/>
              <a:defRPr/>
            </a:pPr>
            <a:r>
              <a:rPr lang="en-US" sz="900" b="1" dirty="0" smtClean="0">
                <a:solidFill>
                  <a:srgbClr val="00338D"/>
                </a:solidFill>
                <a:latin typeface="Arial" pitchFamily="34" charset="0"/>
                <a:cs typeface="Arial" pitchFamily="34" charset="0"/>
              </a:rPr>
              <a:t>Workbook "Financing - Net debt"</a:t>
            </a:r>
            <a:endParaRPr lang="en-US" sz="900" dirty="0" smtClean="0">
              <a:solidFill>
                <a:srgbClr val="00338D"/>
              </a:solidFill>
              <a:latin typeface="Arial" pitchFamily="34" charset="0"/>
              <a:cs typeface="Arial" pitchFamily="34" charset="0"/>
            </a:endParaRPr>
          </a:p>
        </p:txBody>
      </p:sp>
      <p:sp>
        <p:nvSpPr>
          <p:cNvPr id="20" name="Rechteck 77"/>
          <p:cNvSpPr/>
          <p:nvPr/>
        </p:nvSpPr>
        <p:spPr>
          <a:xfrm>
            <a:off x="6123591" y="2951433"/>
            <a:ext cx="3219794" cy="1361652"/>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indent="1588">
              <a:buClr>
                <a:srgbClr val="97989A"/>
              </a:buClr>
              <a:buSzPct val="100000"/>
            </a:pPr>
            <a:r>
              <a:rPr lang="en-US" sz="900" b="1" dirty="0" smtClean="0">
                <a:solidFill>
                  <a:srgbClr val="00338D"/>
                </a:solidFill>
                <a:latin typeface="Arial" pitchFamily="34" charset="0"/>
                <a:cs typeface="Arial" pitchFamily="34" charset="0"/>
              </a:rPr>
              <a:t>Workbook Provisions + Other Balance Sheet Items</a:t>
            </a:r>
            <a:endParaRPr lang="en-US" sz="900" b="1" dirty="0">
              <a:solidFill>
                <a:srgbClr val="00338D"/>
              </a:solidFill>
              <a:latin typeface="Arial" pitchFamily="34" charset="0"/>
              <a:cs typeface="Arial" pitchFamily="34" charset="0"/>
            </a:endParaRPr>
          </a:p>
        </p:txBody>
      </p:sp>
      <p:sp>
        <p:nvSpPr>
          <p:cNvPr id="21" name="Rechteck 20"/>
          <p:cNvSpPr/>
          <p:nvPr/>
        </p:nvSpPr>
        <p:spPr>
          <a:xfrm>
            <a:off x="488950" y="1855176"/>
            <a:ext cx="1751909" cy="3324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Value/Price relevance of the balance sheet analysis</a:t>
            </a:r>
            <a:endParaRPr lang="en-US" sz="900" b="1" dirty="0"/>
          </a:p>
        </p:txBody>
      </p:sp>
      <p:sp>
        <p:nvSpPr>
          <p:cNvPr id="22" name="Rechteck 21"/>
          <p:cNvSpPr/>
          <p:nvPr/>
        </p:nvSpPr>
        <p:spPr>
          <a:xfrm>
            <a:off x="488951" y="2253756"/>
            <a:ext cx="1751330" cy="3767632"/>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nchorCtr="0"/>
          <a:lstStyle/>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p:txBody>
      </p:sp>
      <p:sp>
        <p:nvSpPr>
          <p:cNvPr id="23" name="Rectangle 12"/>
          <p:cNvSpPr/>
          <p:nvPr/>
        </p:nvSpPr>
        <p:spPr>
          <a:xfrm>
            <a:off x="663074" y="2320186"/>
            <a:ext cx="1447779" cy="473357"/>
          </a:xfrm>
          <a:prstGeom prst="rect">
            <a:avLst/>
          </a:prstGeom>
          <a:solidFill>
            <a:schemeClr val="accent1"/>
          </a:solidFill>
          <a:ln w="6350">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Enterprise value</a:t>
            </a:r>
            <a:r>
              <a:rPr lang="en-US" sz="800" dirty="0" smtClean="0">
                <a:solidFill>
                  <a:schemeClr val="bg1"/>
                </a:solidFill>
              </a:rPr>
              <a:t/>
            </a:r>
            <a:br>
              <a:rPr lang="en-US" sz="800" dirty="0" smtClean="0">
                <a:solidFill>
                  <a:schemeClr val="bg1"/>
                </a:solidFill>
              </a:rPr>
            </a:br>
            <a:r>
              <a:rPr lang="en-US" sz="800" dirty="0" smtClean="0">
                <a:solidFill>
                  <a:schemeClr val="bg1"/>
                </a:solidFill>
              </a:rPr>
              <a:t>(e.g. EBIT x multiple)</a:t>
            </a:r>
            <a:endParaRPr lang="en-US" sz="800" dirty="0">
              <a:solidFill>
                <a:schemeClr val="bg1"/>
              </a:solidFill>
            </a:endParaRPr>
          </a:p>
        </p:txBody>
      </p:sp>
      <p:sp>
        <p:nvSpPr>
          <p:cNvPr id="27" name="Rectangle 22"/>
          <p:cNvSpPr>
            <a:spLocks/>
          </p:cNvSpPr>
          <p:nvPr/>
        </p:nvSpPr>
        <p:spPr>
          <a:xfrm>
            <a:off x="854838" y="3273074"/>
            <a:ext cx="1170834" cy="26572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36000" rtlCol="0" anchor="ctr"/>
          <a:lstStyle/>
          <a:p>
            <a:pPr algn="ctr"/>
            <a:r>
              <a:rPr lang="en-US" sz="900" dirty="0" smtClean="0">
                <a:solidFill>
                  <a:schemeClr val="bg1"/>
                </a:solidFill>
              </a:rPr>
              <a:t>Net (financial) debt </a:t>
            </a:r>
            <a:endParaRPr lang="en-US" sz="900" dirty="0">
              <a:solidFill>
                <a:schemeClr val="bg1"/>
              </a:solidFill>
            </a:endParaRPr>
          </a:p>
        </p:txBody>
      </p:sp>
      <p:sp>
        <p:nvSpPr>
          <p:cNvPr id="30" name="Rectangle 22"/>
          <p:cNvSpPr>
            <a:spLocks/>
          </p:cNvSpPr>
          <p:nvPr/>
        </p:nvSpPr>
        <p:spPr>
          <a:xfrm>
            <a:off x="854838" y="4018325"/>
            <a:ext cx="1170834" cy="26572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54000" rtlCol="0" anchor="ctr"/>
          <a:lstStyle/>
          <a:p>
            <a:pPr algn="ctr"/>
            <a:r>
              <a:rPr lang="en-US" sz="900" dirty="0" smtClean="0">
                <a:solidFill>
                  <a:schemeClr val="bg1"/>
                </a:solidFill>
              </a:rPr>
              <a:t>+/- working capital adjustment</a:t>
            </a:r>
            <a:endParaRPr lang="en-US" sz="900" dirty="0">
              <a:solidFill>
                <a:schemeClr val="bg1"/>
              </a:solidFill>
            </a:endParaRPr>
          </a:p>
        </p:txBody>
      </p:sp>
      <p:sp>
        <p:nvSpPr>
          <p:cNvPr id="34" name="Rectangle 22"/>
          <p:cNvSpPr>
            <a:spLocks/>
          </p:cNvSpPr>
          <p:nvPr/>
        </p:nvSpPr>
        <p:spPr>
          <a:xfrm>
            <a:off x="854838" y="4763575"/>
            <a:ext cx="1170834" cy="26572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54000" rtlCol="0" anchor="ctr"/>
          <a:lstStyle/>
          <a:p>
            <a:pPr algn="ctr"/>
            <a:r>
              <a:rPr lang="en-US" sz="900" dirty="0" smtClean="0">
                <a:solidFill>
                  <a:schemeClr val="bg1"/>
                </a:solidFill>
              </a:rPr>
              <a:t>other adjustments </a:t>
            </a:r>
            <a:r>
              <a:rPr lang="en-US" sz="700" dirty="0" smtClean="0">
                <a:solidFill>
                  <a:schemeClr val="bg1"/>
                </a:solidFill>
              </a:rPr>
              <a:t>(e.g. Capex backlog)</a:t>
            </a:r>
            <a:endParaRPr lang="en-US" sz="700" dirty="0">
              <a:solidFill>
                <a:schemeClr val="bg1"/>
              </a:solidFill>
            </a:endParaRPr>
          </a:p>
        </p:txBody>
      </p:sp>
      <p:sp>
        <p:nvSpPr>
          <p:cNvPr id="36" name="Oval 31"/>
          <p:cNvSpPr/>
          <p:nvPr/>
        </p:nvSpPr>
        <p:spPr>
          <a:xfrm>
            <a:off x="562129" y="4078647"/>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37" name="Oval 31"/>
          <p:cNvSpPr/>
          <p:nvPr/>
        </p:nvSpPr>
        <p:spPr>
          <a:xfrm>
            <a:off x="562129" y="4844526"/>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39" name="Oval 31"/>
          <p:cNvSpPr/>
          <p:nvPr/>
        </p:nvSpPr>
        <p:spPr>
          <a:xfrm>
            <a:off x="562129" y="3342998"/>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40" name="Rechteck 77"/>
          <p:cNvSpPr/>
          <p:nvPr/>
        </p:nvSpPr>
        <p:spPr>
          <a:xfrm>
            <a:off x="2537912" y="1921606"/>
            <a:ext cx="5561438" cy="265720"/>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marL="90488" lvl="0" indent="1588">
              <a:spcBef>
                <a:spcPts val="600"/>
              </a:spcBef>
              <a:buClr>
                <a:srgbClr val="97989A"/>
              </a:buClr>
              <a:buSzPct val="100000"/>
              <a:defRPr/>
            </a:pPr>
            <a:r>
              <a:rPr lang="en-US" sz="900" b="1" dirty="0" smtClean="0">
                <a:solidFill>
                  <a:srgbClr val="00338D"/>
                </a:solidFill>
                <a:latin typeface="Arial" pitchFamily="34" charset="0"/>
                <a:cs typeface="Arial" pitchFamily="34" charset="0"/>
              </a:rPr>
              <a:t>Profile of ”P&amp;L" and "Cash Flow"</a:t>
            </a:r>
            <a:endParaRPr lang="en-US" sz="900" dirty="0" smtClean="0">
              <a:solidFill>
                <a:srgbClr val="00338D"/>
              </a:solidFill>
              <a:latin typeface="Arial" pitchFamily="34" charset="0"/>
              <a:cs typeface="Arial" pitchFamily="34" charset="0"/>
            </a:endParaRPr>
          </a:p>
        </p:txBody>
      </p:sp>
      <p:cxnSp>
        <p:nvCxnSpPr>
          <p:cNvPr id="41" name="Straight Arrow Connector 41"/>
          <p:cNvCxnSpPr>
            <a:stCxn id="40" idx="1"/>
            <a:endCxn id="23" idx="3"/>
          </p:cNvCxnSpPr>
          <p:nvPr/>
        </p:nvCxnSpPr>
        <p:spPr>
          <a:xfrm rot="10800000" flipV="1">
            <a:off x="2110853" y="2054466"/>
            <a:ext cx="427059" cy="502399"/>
          </a:xfrm>
          <a:prstGeom prst="bentConnector3">
            <a:avLst>
              <a:gd name="adj1" fmla="val 58922"/>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30" idx="3"/>
          </p:cNvCxnSpPr>
          <p:nvPr/>
        </p:nvCxnSpPr>
        <p:spPr>
          <a:xfrm flipH="1" flipV="1">
            <a:off x="2025672" y="4151185"/>
            <a:ext cx="585352" cy="576"/>
          </a:xfrm>
          <a:prstGeom prst="straightConnector1">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3" name="Straight Arrow Connector 41"/>
          <p:cNvCxnSpPr>
            <a:endCxn id="34" idx="3"/>
          </p:cNvCxnSpPr>
          <p:nvPr/>
        </p:nvCxnSpPr>
        <p:spPr>
          <a:xfrm rot="10800000">
            <a:off x="2025672" y="4896435"/>
            <a:ext cx="4171096" cy="441624"/>
          </a:xfrm>
          <a:prstGeom prst="bentConnector3">
            <a:avLst>
              <a:gd name="adj1" fmla="val 9421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1"/>
          <p:cNvCxnSpPr/>
          <p:nvPr/>
        </p:nvCxnSpPr>
        <p:spPr>
          <a:xfrm rot="10800000">
            <a:off x="5684528" y="3101354"/>
            <a:ext cx="512240" cy="559813"/>
          </a:xfrm>
          <a:prstGeom prst="bentConnector3">
            <a:avLst>
              <a:gd name="adj1" fmla="val 5000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1"/>
          <p:cNvCxnSpPr/>
          <p:nvPr/>
        </p:nvCxnSpPr>
        <p:spPr>
          <a:xfrm flipH="1" flipV="1">
            <a:off x="2025672" y="3449496"/>
            <a:ext cx="585352" cy="575"/>
          </a:xfrm>
          <a:prstGeom prst="straightConnector1">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6" name="Rectangle 4"/>
          <p:cNvSpPr>
            <a:spLocks noChangeArrowheads="1"/>
          </p:cNvSpPr>
          <p:nvPr>
            <p:custDataLst>
              <p:tags r:id="rId1"/>
            </p:custDataLst>
          </p:nvPr>
        </p:nvSpPr>
        <p:spPr bwMode="gray">
          <a:xfrm>
            <a:off x="2611089" y="2663609"/>
            <a:ext cx="3073439" cy="875487"/>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 </a:t>
            </a:r>
            <a:r>
              <a:rPr lang="en-US" sz="800" dirty="0" smtClean="0">
                <a:solidFill>
                  <a:schemeClr val="bg1"/>
                </a:solidFill>
              </a:rPr>
              <a:t>financial debt und debt-like items; fair value of pension and other financial liabilities/assets.</a:t>
            </a:r>
          </a:p>
          <a:p>
            <a:pPr defTabSz="762000" eaLnBrk="0" hangingPunct="0">
              <a:spcBef>
                <a:spcPts val="300"/>
              </a:spcBef>
              <a:buClr>
                <a:srgbClr val="00338D"/>
              </a:buClr>
            </a:pPr>
            <a:r>
              <a:rPr lang="en-US" sz="800" b="1" dirty="0" smtClean="0">
                <a:solidFill>
                  <a:schemeClr val="bg1"/>
                </a:solidFill>
              </a:rPr>
              <a:t>Other analyses (assessment</a:t>
            </a:r>
            <a:r>
              <a:rPr lang="en-US" sz="800" b="1" baseline="0" dirty="0" smtClean="0">
                <a:solidFill>
                  <a:schemeClr val="bg1"/>
                </a:solidFill>
              </a:rPr>
              <a:t> of financial stability</a:t>
            </a:r>
            <a:r>
              <a:rPr lang="en-US" sz="800" b="1" dirty="0" smtClean="0">
                <a:solidFill>
                  <a:schemeClr val="bg1"/>
                </a:solidFill>
              </a:rPr>
              <a:t>):</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Headroom (available credit lines);</a:t>
            </a:r>
          </a:p>
          <a:p>
            <a:pPr marL="216000"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Borrowing profile (key terms and maturities),</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Financial gearing, </a:t>
            </a:r>
            <a:r>
              <a:rPr lang="en-US" sz="800" dirty="0">
                <a:solidFill>
                  <a:schemeClr val="bg1"/>
                </a:solidFill>
              </a:rPr>
              <a:t>PPA </a:t>
            </a:r>
            <a:r>
              <a:rPr lang="en-US" sz="800" dirty="0" smtClean="0">
                <a:solidFill>
                  <a:schemeClr val="bg1"/>
                </a:solidFill>
              </a:rPr>
              <a:t>issues</a:t>
            </a:r>
            <a:endParaRPr lang="en-US" sz="800" dirty="0">
              <a:solidFill>
                <a:schemeClr val="bg1"/>
              </a:solidFill>
            </a:endParaRPr>
          </a:p>
        </p:txBody>
      </p:sp>
      <p:sp>
        <p:nvSpPr>
          <p:cNvPr id="47" name="Rechteck 77"/>
          <p:cNvSpPr/>
          <p:nvPr/>
        </p:nvSpPr>
        <p:spPr>
          <a:xfrm>
            <a:off x="2537912" y="3715216"/>
            <a:ext cx="3219794" cy="1443524"/>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lvl="0" indent="1588">
              <a:buClr>
                <a:srgbClr val="97989A"/>
              </a:buClr>
              <a:buSzPct val="100000"/>
              <a:defRPr/>
            </a:pPr>
            <a:r>
              <a:rPr lang="en-US" sz="900" b="1" dirty="0" smtClean="0">
                <a:solidFill>
                  <a:srgbClr val="00338D"/>
                </a:solidFill>
                <a:latin typeface="Arial" pitchFamily="34" charset="0"/>
                <a:cs typeface="Arial" pitchFamily="34" charset="0"/>
              </a:rPr>
              <a:t>Workbook “Working Capital"</a:t>
            </a:r>
            <a:endParaRPr lang="en-US" sz="900" dirty="0" smtClean="0">
              <a:solidFill>
                <a:srgbClr val="00338D"/>
              </a:solidFill>
              <a:latin typeface="Arial" pitchFamily="34" charset="0"/>
              <a:cs typeface="Arial" pitchFamily="34" charset="0"/>
            </a:endParaRPr>
          </a:p>
        </p:txBody>
      </p:sp>
      <p:sp>
        <p:nvSpPr>
          <p:cNvPr id="48" name="Rectangle 4"/>
          <p:cNvSpPr>
            <a:spLocks noChangeArrowheads="1"/>
          </p:cNvSpPr>
          <p:nvPr>
            <p:custDataLst>
              <p:tags r:id="rId2"/>
            </p:custDataLst>
          </p:nvPr>
        </p:nvSpPr>
        <p:spPr bwMode="gray">
          <a:xfrm>
            <a:off x="2611089" y="3935528"/>
            <a:ext cx="3073439" cy="1121708"/>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 </a:t>
            </a:r>
            <a:r>
              <a:rPr lang="en-US" sz="800" dirty="0" smtClean="0">
                <a:solidFill>
                  <a:schemeClr val="bg1"/>
                </a:solidFill>
              </a:rPr>
              <a:t>working capital requirements </a:t>
            </a:r>
            <a:br>
              <a:rPr lang="en-US" sz="800" dirty="0" smtClean="0">
                <a:solidFill>
                  <a:schemeClr val="bg1"/>
                </a:solidFill>
              </a:rPr>
            </a:br>
            <a:r>
              <a:rPr lang="en-US" sz="800" dirty="0" smtClean="0">
                <a:solidFill>
                  <a:schemeClr val="bg1"/>
                </a:solidFill>
              </a:rPr>
              <a:t>(SPA: level </a:t>
            </a:r>
            <a:r>
              <a:rPr lang="en-US" sz="800" baseline="0" dirty="0" smtClean="0">
                <a:solidFill>
                  <a:schemeClr val="bg1"/>
                </a:solidFill>
              </a:rPr>
              <a:t>and d</a:t>
            </a:r>
            <a:r>
              <a:rPr lang="en-US" sz="800" dirty="0" smtClean="0">
                <a:solidFill>
                  <a:schemeClr val="bg1"/>
                </a:solidFill>
              </a:rPr>
              <a:t>efinition for target WC); drivers of future WC requirements (e.g. working capital days for financial model).</a:t>
            </a:r>
          </a:p>
          <a:p>
            <a:pPr defTabSz="762000" eaLnBrk="0" hangingPunct="0">
              <a:spcBef>
                <a:spcPts val="300"/>
              </a:spcBef>
              <a:buClr>
                <a:srgbClr val="00338D"/>
              </a:buClr>
            </a:pPr>
            <a:r>
              <a:rPr lang="en-US" sz="800" b="1" dirty="0" smtClean="0">
                <a:solidFill>
                  <a:schemeClr val="bg1"/>
                </a:solidFill>
              </a:rPr>
              <a:t>Other analyses (partially</a:t>
            </a:r>
            <a:r>
              <a:rPr lang="en-US" sz="800" b="1" baseline="0" dirty="0" smtClean="0">
                <a:solidFill>
                  <a:schemeClr val="bg1"/>
                </a:solidFill>
              </a:rPr>
              <a:t> relevant for valuation</a:t>
            </a:r>
            <a:r>
              <a:rPr lang="en-US" sz="800" b="1" dirty="0" smtClean="0">
                <a:solidFill>
                  <a:schemeClr val="bg1"/>
                </a:solidFill>
              </a:rPr>
              <a:t>/financing): </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Seasonality (</a:t>
            </a:r>
            <a:r>
              <a:rPr lang="en-US" sz="800" dirty="0" smtClean="0">
                <a:solidFill>
                  <a:schemeClr val="bg1"/>
                </a:solidFill>
                <a:sym typeface="Wingdings" pitchFamily="2" charset="2"/>
              </a:rPr>
              <a:t> </a:t>
            </a:r>
            <a:r>
              <a:rPr lang="en-US" sz="800" dirty="0" smtClean="0">
                <a:solidFill>
                  <a:schemeClr val="bg1"/>
                </a:solidFill>
              </a:rPr>
              <a:t>financing headroom required);</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Special effects (impacts from the business model, accounting policies, factoring etc.) </a:t>
            </a:r>
            <a:r>
              <a:rPr lang="en-US" sz="800" dirty="0" smtClean="0">
                <a:solidFill>
                  <a:schemeClr val="bg1"/>
                </a:solidFill>
                <a:sym typeface="Wingdings" pitchFamily="2" charset="2"/>
              </a:rPr>
              <a:t></a:t>
            </a:r>
            <a:r>
              <a:rPr lang="en-US" sz="800" dirty="0" smtClean="0">
                <a:solidFill>
                  <a:schemeClr val="bg1"/>
                </a:solidFill>
              </a:rPr>
              <a:t> if applicable consider in valuation;</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valuation of inventory and debtors, PPA issues.</a:t>
            </a:r>
            <a:endParaRPr lang="en-US" sz="800" dirty="0">
              <a:solidFill>
                <a:schemeClr val="bg1"/>
              </a:solidFill>
            </a:endParaRPr>
          </a:p>
        </p:txBody>
      </p:sp>
      <p:cxnSp>
        <p:nvCxnSpPr>
          <p:cNvPr id="53" name="Straight Arrow Connector 41"/>
          <p:cNvCxnSpPr/>
          <p:nvPr/>
        </p:nvCxnSpPr>
        <p:spPr>
          <a:xfrm rot="10800000" flipV="1">
            <a:off x="5684528" y="3661165"/>
            <a:ext cx="512240" cy="835217"/>
          </a:xfrm>
          <a:prstGeom prst="bentConnector3">
            <a:avLst>
              <a:gd name="adj1" fmla="val 5000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6" name="Rectangle 4"/>
          <p:cNvSpPr>
            <a:spLocks noChangeArrowheads="1"/>
          </p:cNvSpPr>
          <p:nvPr>
            <p:custDataLst>
              <p:tags r:id="rId3"/>
            </p:custDataLst>
          </p:nvPr>
        </p:nvSpPr>
        <p:spPr bwMode="gray">
          <a:xfrm>
            <a:off x="6196768" y="4838761"/>
            <a:ext cx="3073439" cy="998598"/>
          </a:xfrm>
          <a:prstGeom prst="rect">
            <a:avLst/>
          </a:prstGeom>
          <a:solidFill>
            <a:schemeClr val="accent4"/>
          </a:solidFill>
          <a:ln w="6350">
            <a:solidFill>
              <a:schemeClr val="accent4"/>
            </a:solidFill>
            <a:miter lim="800000"/>
            <a:headEnd/>
            <a:tailEnd/>
          </a:ln>
          <a:effectLst/>
        </p:spPr>
        <p:txBody>
          <a:bodyPr wrap="square"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a:t>
            </a:r>
            <a:r>
              <a:rPr lang="en-US" sz="800" dirty="0" smtClean="0">
                <a:solidFill>
                  <a:schemeClr val="bg1"/>
                </a:solidFill>
              </a:rPr>
              <a:t>: Capex and maintenance require-ments (e.g. compared to depreciation, and capex or maintenance backlog)</a:t>
            </a:r>
          </a:p>
          <a:p>
            <a:pPr defTabSz="762000" eaLnBrk="0" hangingPunct="0">
              <a:spcBef>
                <a:spcPts val="300"/>
              </a:spcBef>
              <a:buClr>
                <a:srgbClr val="00338D"/>
              </a:buClr>
            </a:pPr>
            <a:r>
              <a:rPr lang="en-US" sz="800" b="1" dirty="0" smtClean="0">
                <a:solidFill>
                  <a:schemeClr val="bg1"/>
                </a:solidFill>
              </a:rPr>
              <a:t>Other analyses (understanding the business model): </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Capacity and utilization, state of technology;</a:t>
            </a:r>
          </a:p>
          <a:p>
            <a:pPr marL="216000"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Manufacturing footprint / plant relocations</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Fair value (PPA) and impairment issues</a:t>
            </a:r>
            <a:endParaRPr lang="en-US" sz="800" dirty="0">
              <a:solidFill>
                <a:schemeClr val="bg1"/>
              </a:solidFill>
            </a:endParaRPr>
          </a:p>
        </p:txBody>
      </p:sp>
      <p:sp>
        <p:nvSpPr>
          <p:cNvPr id="52" name="Rechteck 77"/>
          <p:cNvSpPr/>
          <p:nvPr/>
        </p:nvSpPr>
        <p:spPr>
          <a:xfrm>
            <a:off x="6123591" y="4610100"/>
            <a:ext cx="3219794" cy="1297307"/>
          </a:xfrm>
          <a:prstGeom prst="rect">
            <a:avLst/>
          </a:prstGeom>
          <a:noFill/>
          <a:ln w="28575">
            <a:solidFill>
              <a:schemeClr val="tx2"/>
            </a:solid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lvl="0" indent="1588">
              <a:buClr>
                <a:srgbClr val="97989A"/>
              </a:buClr>
              <a:buSzPct val="100000"/>
              <a:defRPr/>
            </a:pPr>
            <a:r>
              <a:rPr lang="en-US" sz="900" b="1" dirty="0" smtClean="0">
                <a:solidFill>
                  <a:srgbClr val="00338D"/>
                </a:solidFill>
                <a:latin typeface="Arial" pitchFamily="34" charset="0"/>
                <a:cs typeface="Arial" pitchFamily="34" charset="0"/>
              </a:rPr>
              <a:t>Workbook "</a:t>
            </a:r>
            <a:r>
              <a:rPr lang="en-US" sz="900" b="1" dirty="0">
                <a:solidFill>
                  <a:srgbClr val="00338D"/>
                </a:solidFill>
                <a:latin typeface="Arial" pitchFamily="34" charset="0"/>
                <a:cs typeface="Arial" pitchFamily="34" charset="0"/>
              </a:rPr>
              <a:t>F</a:t>
            </a:r>
            <a:r>
              <a:rPr lang="en-US" sz="900" b="1" dirty="0" smtClean="0">
                <a:solidFill>
                  <a:srgbClr val="00338D"/>
                </a:solidFill>
                <a:latin typeface="Arial" pitchFamily="34" charset="0"/>
                <a:cs typeface="Arial" pitchFamily="34" charset="0"/>
              </a:rPr>
              <a:t>ixed assets - CAPEX"</a:t>
            </a:r>
            <a:endParaRPr lang="en-US" sz="900" dirty="0" smtClean="0">
              <a:solidFill>
                <a:srgbClr val="00338D"/>
              </a:solidFill>
              <a:latin typeface="Arial" pitchFamily="34" charset="0"/>
              <a:cs typeface="Arial" pitchFamily="34" charset="0"/>
            </a:endParaRPr>
          </a:p>
        </p:txBody>
      </p:sp>
      <p:sp>
        <p:nvSpPr>
          <p:cNvPr id="55" name="Rectangle 12"/>
          <p:cNvSpPr>
            <a:spLocks/>
          </p:cNvSpPr>
          <p:nvPr/>
        </p:nvSpPr>
        <p:spPr>
          <a:xfrm>
            <a:off x="854838" y="5425006"/>
            <a:ext cx="1170834" cy="473357"/>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Equity value</a:t>
            </a:r>
            <a:r>
              <a:rPr lang="en-US" sz="900" dirty="0" smtClean="0">
                <a:solidFill>
                  <a:schemeClr val="bg1"/>
                </a:solidFill>
              </a:rPr>
              <a:t>/ </a:t>
            </a:r>
            <a:r>
              <a:rPr lang="en-US" sz="900" b="1" dirty="0" smtClean="0">
                <a:solidFill>
                  <a:schemeClr val="bg1"/>
                </a:solidFill>
              </a:rPr>
              <a:t>Purchase price</a:t>
            </a:r>
            <a:endParaRPr lang="en-US" sz="900" b="1" dirty="0">
              <a:solidFill>
                <a:schemeClr val="bg1"/>
              </a:solidFill>
            </a:endParaRPr>
          </a:p>
        </p:txBody>
      </p:sp>
      <p:sp>
        <p:nvSpPr>
          <p:cNvPr id="57" name="Oval 31"/>
          <p:cNvSpPr/>
          <p:nvPr/>
        </p:nvSpPr>
        <p:spPr>
          <a:xfrm>
            <a:off x="562129" y="5557866"/>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58" name="Rectangle 4"/>
          <p:cNvSpPr>
            <a:spLocks noChangeArrowheads="1"/>
          </p:cNvSpPr>
          <p:nvPr>
            <p:custDataLst>
              <p:tags r:id="rId4"/>
            </p:custDataLst>
          </p:nvPr>
        </p:nvSpPr>
        <p:spPr bwMode="gray">
          <a:xfrm>
            <a:off x="6196768" y="3141711"/>
            <a:ext cx="3073439" cy="1096060"/>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 </a:t>
            </a:r>
            <a:r>
              <a:rPr lang="en-US" sz="800" dirty="0" smtClean="0">
                <a:solidFill>
                  <a:schemeClr val="bg1"/>
                </a:solidFill>
              </a:rPr>
              <a:t>"Sorting" of other balance sheet items into debt-like (e.g.</a:t>
            </a:r>
            <a:r>
              <a:rPr lang="en-US" sz="800" baseline="0" dirty="0" smtClean="0">
                <a:solidFill>
                  <a:schemeClr val="bg1"/>
                </a:solidFill>
              </a:rPr>
              <a:t> accrued interest in other payables</a:t>
            </a:r>
            <a:r>
              <a:rPr lang="en-US" sz="800" dirty="0" smtClean="0">
                <a:solidFill>
                  <a:schemeClr val="bg1"/>
                </a:solidFill>
              </a:rPr>
              <a:t>) or working capital (e.g. provisions for outstanding invoices).</a:t>
            </a:r>
          </a:p>
          <a:p>
            <a:pPr defTabSz="762000" eaLnBrk="0" hangingPunct="0">
              <a:spcBef>
                <a:spcPts val="300"/>
              </a:spcBef>
              <a:buClr>
                <a:srgbClr val="00338D"/>
              </a:buClr>
            </a:pPr>
            <a:r>
              <a:rPr lang="en-US" sz="800" b="1" dirty="0" smtClean="0">
                <a:solidFill>
                  <a:schemeClr val="bg1"/>
                </a:solidFill>
              </a:rPr>
              <a:t>Other analyses</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Understanding of cash flow and/or EBIT implications from movements in other balance sheet items;</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"Completeness check" for net debt and WC analysis, </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PPA issues</a:t>
            </a:r>
            <a:endParaRPr lang="en-US" sz="800" dirty="0">
              <a:solidFill>
                <a:schemeClr val="bg1"/>
              </a:solidFill>
            </a:endParaRPr>
          </a:p>
        </p:txBody>
      </p:sp>
    </p:spTree>
    <p:extLst>
      <p:ext uri="{BB962C8B-B14F-4D97-AF65-F5344CB8AC3E}">
        <p14:creationId xmlns:p14="http://schemas.microsoft.com/office/powerpoint/2010/main" val="4342164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Historical Analysis of Fixed assets – Capex  </a:t>
            </a:r>
          </a:p>
        </p:txBody>
      </p:sp>
      <p:sp>
        <p:nvSpPr>
          <p:cNvPr id="4" name="Titel 3"/>
          <p:cNvSpPr>
            <a:spLocks noGrp="1"/>
          </p:cNvSpPr>
          <p:nvPr>
            <p:ph type="title"/>
          </p:nvPr>
        </p:nvSpPr>
        <p:spPr/>
        <p:txBody>
          <a:bodyPr/>
          <a:lstStyle/>
          <a:p>
            <a:r>
              <a:rPr lang="en-US" dirty="0" smtClean="0"/>
              <a:t>Pitfalls and lessons learned</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3452711181"/>
              </p:ext>
            </p:extLst>
          </p:nvPr>
        </p:nvGraphicFramePr>
        <p:xfrm>
          <a:off x="488950" y="1422400"/>
          <a:ext cx="8928100" cy="4561080"/>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75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l" defTabSz="914400" rtl="0" eaLnBrk="1" fontAlgn="auto" latinLnBrk="0" hangingPunct="1">
                        <a:lnSpc>
                          <a:spcPct val="100000"/>
                        </a:lnSpc>
                        <a:spcBef>
                          <a:spcPts val="0"/>
                        </a:spcBef>
                        <a:spcAft>
                          <a:spcPts val="100"/>
                        </a:spcAft>
                        <a:buClr>
                          <a:srgbClr val="97989A"/>
                        </a:buClr>
                        <a:buSzPct val="100000"/>
                        <a:buFontTx/>
                        <a:buNone/>
                        <a:tabLst/>
                        <a:defRPr/>
                      </a:pPr>
                      <a:r>
                        <a:rPr kumimoji="0" lang="en-US" sz="900" b="1" i="0" u="none" strike="noStrike" kern="1200" cap="none" spc="0" normalizeH="0" baseline="0" noProof="0" dirty="0" smtClean="0">
                          <a:ln>
                            <a:noFill/>
                          </a:ln>
                          <a:solidFill>
                            <a:srgbClr val="00338D"/>
                          </a:solidFill>
                          <a:effectLst/>
                          <a:uLnTx/>
                          <a:uFillTx/>
                          <a:latin typeface="+mn-lt"/>
                          <a:ea typeface="+mn-ea"/>
                          <a:cs typeface="+mn-cs"/>
                        </a:rPr>
                        <a:t>Insufficient focus on valuation-relevant issues</a:t>
                      </a:r>
                    </a:p>
                    <a:p>
                      <a:pPr marL="216000" marR="0" lvl="1" indent="-216000" algn="l" defTabSz="914400" rtl="0" eaLnBrk="1" fontAlgn="auto" latinLnBrk="0" hangingPunct="1">
                        <a:lnSpc>
                          <a:spcPct val="100000"/>
                        </a:lnSpc>
                        <a:spcBef>
                          <a:spcPts val="0"/>
                        </a:spcBef>
                        <a:spcAft>
                          <a:spcPts val="10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Arial" pitchFamily="34" charset="0"/>
                        </a:rPr>
                        <a:t>Case 1: Potential valuation-relevant issues are not identified or appropriate recommendations are not presented in the report. A highly depreciated asset base or increasing maintenance costs may point towards technical obsolescence, but site visits and discussions with management have proved to be the most effective mean to identify such issues. FDD recommendation may be to perform a technical and/or operational DD in order to determine required level of capex for capacity expansion and modernization.</a:t>
                      </a:r>
                    </a:p>
                    <a:p>
                      <a:pPr marL="216000" marR="0" lvl="1" indent="-216000" algn="l" defTabSz="914400" rtl="0" eaLnBrk="1" fontAlgn="auto" latinLnBrk="0" hangingPunct="1">
                        <a:lnSpc>
                          <a:spcPct val="100000"/>
                        </a:lnSpc>
                        <a:spcBef>
                          <a:spcPts val="0"/>
                        </a:spcBef>
                        <a:spcAft>
                          <a:spcPts val="10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Arial" pitchFamily="34" charset="0"/>
                        </a:rPr>
                        <a:t>Case 2: We spent too much time on reporting on fixed assets (presentation of a schedule of fixed assets including roll forward, detailed breakdowns of book value by major assets and asset classes, etc.) even though there is no indication for valuation-relevant matters (e.g. based on site visits fixed assets appear "fit for purpose” and there are no signs for capex or maintenance backlog)</a:t>
                      </a:r>
                    </a:p>
                    <a:p>
                      <a:pPr marL="1588" marR="0" lvl="0" indent="-1588" algn="l" defTabSz="914400" rtl="0" eaLnBrk="1" fontAlgn="auto" latinLnBrk="0" hangingPunct="1">
                        <a:lnSpc>
                          <a:spcPct val="100000"/>
                        </a:lnSpc>
                        <a:spcBef>
                          <a:spcPts val="0"/>
                        </a:spcBef>
                        <a:spcAft>
                          <a:spcPts val="1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mn-cs"/>
                        </a:rPr>
                        <a:t>In both cases it is important to understand the business model in order to be able to focus on the important/relevant points.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140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l" defTabSz="914400" rtl="0" eaLnBrk="1" fontAlgn="auto" latinLnBrk="0" hangingPunct="1">
                        <a:lnSpc>
                          <a:spcPct val="100000"/>
                        </a:lnSpc>
                        <a:spcBef>
                          <a:spcPts val="0"/>
                        </a:spcBef>
                        <a:spcAft>
                          <a:spcPts val="100"/>
                        </a:spcAft>
                        <a:buClr>
                          <a:srgbClr val="97989A"/>
                        </a:buClr>
                        <a:buSzPct val="100000"/>
                        <a:buFontTx/>
                        <a:buNone/>
                        <a:tabLst/>
                        <a:defRPr/>
                      </a:pPr>
                      <a:r>
                        <a:rPr kumimoji="0" lang="en-US" sz="900" b="1" i="0" u="none" strike="noStrike" kern="1200" cap="none" spc="0" normalizeH="0" baseline="0" noProof="0" dirty="0" smtClean="0">
                          <a:ln>
                            <a:noFill/>
                          </a:ln>
                          <a:solidFill>
                            <a:srgbClr val="00338D"/>
                          </a:solidFill>
                          <a:effectLst/>
                          <a:uLnTx/>
                          <a:uFillTx/>
                          <a:latin typeface="+mn-lt"/>
                          <a:ea typeface="+mn-ea"/>
                          <a:cs typeface="Arial" pitchFamily="34" charset="0"/>
                        </a:rPr>
                        <a:t>Implications from (IFRS) accounting policies are not made sufficiently transparent</a:t>
                      </a:r>
                    </a:p>
                    <a:p>
                      <a:pPr marL="216000" marR="0" lvl="1" indent="-216000" algn="l" defTabSz="914400" rtl="0" eaLnBrk="1" fontAlgn="auto" latinLnBrk="0" hangingPunct="1">
                        <a:lnSpc>
                          <a:spcPct val="100000"/>
                        </a:lnSpc>
                        <a:spcBef>
                          <a:spcPts val="0"/>
                        </a:spcBef>
                        <a:spcAft>
                          <a:spcPts val="10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Arial" pitchFamily="34" charset="0"/>
                        </a:rPr>
                        <a:t>Accounting for fixed assets provides a number of options (e.g. capitalization of development expenses, distinction between capex and maintenance expenses and IAS 16.14 "component approach", finance versus operating lease) and leave room for management judgement (e.g. regarding useful lives to be applied). </a:t>
                      </a:r>
                    </a:p>
                    <a:p>
                      <a:pPr marL="216000" marR="0" lvl="1" indent="-216000" algn="l" defTabSz="914400" rtl="0" eaLnBrk="1" fontAlgn="auto" latinLnBrk="0" hangingPunct="1">
                        <a:lnSpc>
                          <a:spcPct val="100000"/>
                        </a:lnSpc>
                        <a:spcBef>
                          <a:spcPts val="0"/>
                        </a:spcBef>
                        <a:spcAft>
                          <a:spcPts val="10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Arial" pitchFamily="34" charset="0"/>
                        </a:rPr>
                        <a:t>In a deal environment it is more important to understand the respective financial implications on reported EBITDA/net income (e.g. component approach accounting effectively 'moves' maintenance costs from above EBITDA to depreciation) than to describe the accounting policies as such and comment whether these are in line with the respective GAAP. As an example: impairment charges are non-cash, and as such not valuation relevant, but may indicate commercial and or operational problems). </a:t>
                      </a:r>
                    </a:p>
                    <a:p>
                      <a:pPr marL="216000" marR="0" lvl="1" indent="-216000" algn="l" defTabSz="914400" rtl="0" eaLnBrk="1" fontAlgn="auto" latinLnBrk="0" hangingPunct="1">
                        <a:lnSpc>
                          <a:spcPct val="100000"/>
                        </a:lnSpc>
                        <a:spcBef>
                          <a:spcPts val="0"/>
                        </a:spcBef>
                        <a:spcAft>
                          <a:spcPts val="10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Arial" pitchFamily="34" charset="0"/>
                        </a:rPr>
                        <a:t>Note: Depending on the customer situation, especially when a buyer's consolidated financial statements post acquisition are likely to receive public attention, the accounting policies as well as an indicative purchase price allocation (PPA) may be of importance, regardless of commercial ("cash") implications.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5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l" defTabSz="914400" rtl="0" eaLnBrk="1" fontAlgn="auto" latinLnBrk="0" hangingPunct="1">
                        <a:lnSpc>
                          <a:spcPct val="100000"/>
                        </a:lnSpc>
                        <a:spcBef>
                          <a:spcPts val="0"/>
                        </a:spcBef>
                        <a:spcAft>
                          <a:spcPts val="100"/>
                        </a:spcAft>
                        <a:buClr>
                          <a:srgbClr val="97989A"/>
                        </a:buClr>
                        <a:buSzPct val="100000"/>
                        <a:buFontTx/>
                        <a:buNone/>
                        <a:tabLst/>
                        <a:defRPr/>
                      </a:pPr>
                      <a:r>
                        <a:rPr kumimoji="0" lang="en-US" sz="900" b="1" i="0" u="none" strike="noStrike" kern="1200" cap="none" spc="0" normalizeH="0" baseline="0" noProof="0" dirty="0" smtClean="0">
                          <a:ln>
                            <a:noFill/>
                          </a:ln>
                          <a:solidFill>
                            <a:srgbClr val="00338D"/>
                          </a:solidFill>
                          <a:effectLst/>
                          <a:uLnTx/>
                          <a:uFillTx/>
                          <a:latin typeface="+mn-lt"/>
                          <a:ea typeface="+mn-ea"/>
                          <a:cs typeface="Arial" pitchFamily="34" charset="0"/>
                        </a:rPr>
                        <a:t>Capex budgeting not sufficiently covered by our analysis: </a:t>
                      </a:r>
                    </a:p>
                    <a:p>
                      <a:pPr marL="216000" marR="0" lvl="1" indent="-216000" algn="l" defTabSz="914400" rtl="0" eaLnBrk="1" fontAlgn="auto" latinLnBrk="0" hangingPunct="1">
                        <a:lnSpc>
                          <a:spcPct val="100000"/>
                        </a:lnSpc>
                        <a:spcBef>
                          <a:spcPts val="0"/>
                        </a:spcBef>
                        <a:spcAft>
                          <a:spcPts val="10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Arial" pitchFamily="34" charset="0"/>
                        </a:rPr>
                        <a:t>Our capex analysis is often limited to a trend analysis with a comparison to depreciation and maintenance costs, although an analysis of capex budgets and capex budgeting accuracy could provide valuable insights into e.g. a possible capex backlog (and the question if the company can realize major capex projects in time and on budget).  When comparing actual to budgeted capex, make sure you understand the ‘planning culture’, i.e. does top management use tight investment budgets to enforce ‘capital efficiency’ or do capex budgets include buffers to be ‘on the safe side’ in case of cost overruns.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9654">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l" defTabSz="914400" rtl="0" eaLnBrk="1" fontAlgn="auto" latinLnBrk="0" hangingPunct="1">
                        <a:lnSpc>
                          <a:spcPct val="100000"/>
                        </a:lnSpc>
                        <a:spcBef>
                          <a:spcPts val="0"/>
                        </a:spcBef>
                        <a:spcAft>
                          <a:spcPts val="100"/>
                        </a:spcAft>
                        <a:buClr>
                          <a:srgbClr val="97989A"/>
                        </a:buClr>
                        <a:buSzPct val="100000"/>
                        <a:buFontTx/>
                        <a:buNone/>
                        <a:tabLst/>
                        <a:defRPr/>
                      </a:pPr>
                      <a:r>
                        <a:rPr kumimoji="0" lang="en-US" sz="900" b="1" i="0" u="none" strike="noStrike" kern="1200" cap="none" spc="0" normalizeH="0" baseline="0" noProof="0" dirty="0" smtClean="0">
                          <a:ln>
                            <a:noFill/>
                          </a:ln>
                          <a:solidFill>
                            <a:srgbClr val="00338D"/>
                          </a:solidFill>
                          <a:effectLst/>
                          <a:uLnTx/>
                          <a:uFillTx/>
                          <a:latin typeface="+mn-lt"/>
                          <a:ea typeface="+mn-ea"/>
                          <a:cs typeface="Arial" pitchFamily="34" charset="0"/>
                        </a:rPr>
                        <a:t>Investment cycles</a:t>
                      </a:r>
                    </a:p>
                    <a:p>
                      <a:pPr marL="216000" marR="0" lvl="1" indent="-216000" algn="l" defTabSz="914400" rtl="0" eaLnBrk="1" fontAlgn="auto" latinLnBrk="0" hangingPunct="1">
                        <a:lnSpc>
                          <a:spcPct val="100000"/>
                        </a:lnSpc>
                        <a:spcBef>
                          <a:spcPts val="0"/>
                        </a:spcBef>
                        <a:spcAft>
                          <a:spcPts val="10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Arial" pitchFamily="34" charset="0"/>
                        </a:rPr>
                        <a:t>Significant capex (additional plant, etc. ) often occur in larger intervals of time than the typical standard historical analysis period of 3 years and the costs of recurring major maintenance (according to IFRS frequently to be booked as capex) regularly increase with the increasing age of the plants to be maintained.</a:t>
                      </a:r>
                    </a:p>
                    <a:p>
                      <a:pPr marL="216000" marR="0" lvl="1" indent="-216000" algn="l" defTabSz="914400" rtl="0" eaLnBrk="1" fontAlgn="auto" latinLnBrk="0" hangingPunct="1">
                        <a:lnSpc>
                          <a:spcPct val="100000"/>
                        </a:lnSpc>
                        <a:spcBef>
                          <a:spcPts val="0"/>
                        </a:spcBef>
                        <a:spcAft>
                          <a:spcPts val="100"/>
                        </a:spcAft>
                        <a:buClr>
                          <a:schemeClr val="tx2"/>
                        </a:buClr>
                        <a:buSzPct val="100000"/>
                        <a:buFont typeface="Univers for KPMG Light" panose="020B0403020202020204" pitchFamily="34" charset="0"/>
                        <a:buChar char="—"/>
                        <a:tabLst/>
                        <a:defRPr/>
                      </a:pPr>
                      <a:r>
                        <a:rPr lang="en-US" sz="900" kern="1200" noProof="0" dirty="0" smtClean="0">
                          <a:solidFill>
                            <a:schemeClr val="tx1"/>
                          </a:solidFill>
                          <a:latin typeface="+mn-lt"/>
                          <a:ea typeface="+mn-ea"/>
                          <a:cs typeface="Arial" pitchFamily="34" charset="0"/>
                        </a:rPr>
                        <a:t>To avoid misinterpretations it is recommended that at minimum a "qualitative" discussion with the management is held.</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grpSp>
        <p:nvGrpSpPr>
          <p:cNvPr id="52" name="Gruppieren 51"/>
          <p:cNvGrpSpPr/>
          <p:nvPr/>
        </p:nvGrpSpPr>
        <p:grpSpPr>
          <a:xfrm>
            <a:off x="602331" y="2062525"/>
            <a:ext cx="403733" cy="523220"/>
            <a:chOff x="2619016" y="2564904"/>
            <a:chExt cx="559665" cy="725301"/>
          </a:xfrm>
        </p:grpSpPr>
        <p:grpSp>
          <p:nvGrpSpPr>
            <p:cNvPr id="53" name="Gruppieren 52"/>
            <p:cNvGrpSpPr/>
            <p:nvPr/>
          </p:nvGrpSpPr>
          <p:grpSpPr>
            <a:xfrm>
              <a:off x="2619016" y="2617334"/>
              <a:ext cx="559665" cy="561552"/>
              <a:chOff x="5484264" y="4001307"/>
              <a:chExt cx="1409320" cy="1414073"/>
            </a:xfrm>
          </p:grpSpPr>
          <p:sp>
            <p:nvSpPr>
              <p:cNvPr id="55" name="Ellipse 5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56" name="Akkord 5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7" name="Akkord 5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8" name="Rechteck 5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9" name="Akkord 5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grpSp>
        <p:sp>
          <p:nvSpPr>
            <p:cNvPr id="54" name="Rechteck 53"/>
            <p:cNvSpPr/>
            <p:nvPr/>
          </p:nvSpPr>
          <p:spPr>
            <a:xfrm>
              <a:off x="2630096" y="2564904"/>
              <a:ext cx="533755"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1</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0" name="Gruppieren 59"/>
          <p:cNvGrpSpPr/>
          <p:nvPr/>
        </p:nvGrpSpPr>
        <p:grpSpPr>
          <a:xfrm>
            <a:off x="602331" y="3532051"/>
            <a:ext cx="403731" cy="523220"/>
            <a:chOff x="3638116" y="2564904"/>
            <a:chExt cx="559663" cy="725301"/>
          </a:xfrm>
        </p:grpSpPr>
        <p:sp>
          <p:nvSpPr>
            <p:cNvPr id="61" name="Ellipse 6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2" name="Akkord 6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3" name="Akkord 6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5" name="Akkord 6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6" name="Rechteck 65"/>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2</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7" name="Gruppieren 66"/>
          <p:cNvGrpSpPr/>
          <p:nvPr/>
        </p:nvGrpSpPr>
        <p:grpSpPr>
          <a:xfrm>
            <a:off x="602331" y="4637553"/>
            <a:ext cx="403731" cy="523220"/>
            <a:chOff x="3638116" y="2564904"/>
            <a:chExt cx="559663" cy="725301"/>
          </a:xfrm>
        </p:grpSpPr>
        <p:sp>
          <p:nvSpPr>
            <p:cNvPr id="68" name="Ellipse 6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9" name="Akkord 6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1" name="Akkord 70"/>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2"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3" name="Akkord 72"/>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4" name="Rechteck 73"/>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3</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75" name="Gruppieren 74"/>
          <p:cNvGrpSpPr/>
          <p:nvPr/>
        </p:nvGrpSpPr>
        <p:grpSpPr>
          <a:xfrm>
            <a:off x="602331" y="5404599"/>
            <a:ext cx="403731" cy="523220"/>
            <a:chOff x="3638116" y="2564904"/>
            <a:chExt cx="559663" cy="725301"/>
          </a:xfrm>
        </p:grpSpPr>
        <p:sp>
          <p:nvSpPr>
            <p:cNvPr id="76" name="Ellipse 75"/>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77" name="Akkord 76"/>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8" name="Akkord 77"/>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9"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0" name="Akkord 79"/>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1" name="Rechteck 80"/>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4</a:t>
              </a:r>
              <a:endParaRPr lang="en-US" sz="2800" b="1" dirty="0">
                <a:solidFill>
                  <a:schemeClr val="bg1"/>
                </a:solidFill>
                <a:latin typeface="Arial" panose="020B0604020202020204" pitchFamily="34" charset="0"/>
                <a:cs typeface="Arial" panose="020B0604020202020204" pitchFamily="34" charset="0"/>
              </a:endParaRPr>
            </a:p>
          </p:txBody>
        </p:sp>
      </p:grpSp>
      <p:sp>
        <p:nvSpPr>
          <p:cNvPr id="34" name="Rectangle 4"/>
          <p:cNvSpPr>
            <a:spLocks noChangeArrowheads="1"/>
          </p:cNvSpPr>
          <p:nvPr>
            <p:custDataLst>
              <p:tags r:id="rId1"/>
            </p:custDataLst>
          </p:nvPr>
        </p:nvSpPr>
        <p:spPr bwMode="auto">
          <a:xfrm>
            <a:off x="7058026" y="203863"/>
            <a:ext cx="2359024" cy="8863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Applied </a:t>
            </a:r>
            <a:r>
              <a:rPr lang="en-US" sz="900" dirty="0">
                <a:solidFill>
                  <a:schemeClr val="bg1"/>
                </a:solidFill>
              </a:rPr>
              <a:t>a</a:t>
            </a:r>
            <a:r>
              <a:rPr lang="en-US" sz="900" dirty="0" smtClean="0">
                <a:solidFill>
                  <a:schemeClr val="bg1"/>
                </a:solidFill>
              </a:rPr>
              <a:t>ccounting policies for </a:t>
            </a:r>
            <a:r>
              <a:rPr lang="en-US" sz="900" dirty="0">
                <a:solidFill>
                  <a:schemeClr val="bg1"/>
                </a:solidFill>
              </a:rPr>
              <a:t>fixed assets </a:t>
            </a:r>
            <a:r>
              <a:rPr lang="en-US" sz="900" dirty="0" smtClean="0">
                <a:solidFill>
                  <a:schemeClr val="bg1"/>
                </a:solidFill>
              </a:rPr>
              <a:t>have financial implications on EBITDA and valuation. Samples provided  refer to IFRS. Check </a:t>
            </a:r>
            <a:r>
              <a:rPr lang="en-US" sz="900" dirty="0">
                <a:solidFill>
                  <a:schemeClr val="bg1"/>
                </a:solidFill>
              </a:rPr>
              <a:t>your local GAAP </a:t>
            </a:r>
            <a:r>
              <a:rPr lang="en-US" sz="900" dirty="0" smtClean="0">
                <a:solidFill>
                  <a:schemeClr val="bg1"/>
                </a:solidFill>
              </a:rPr>
              <a:t>requirements.</a:t>
            </a:r>
            <a:endParaRPr lang="en-US" sz="900" dirty="0">
              <a:solidFill>
                <a:schemeClr val="bg1"/>
              </a:solidFill>
            </a:endParaRPr>
          </a:p>
        </p:txBody>
      </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Historical Analysis of Fixed assets – Capex  </a:t>
            </a:r>
          </a:p>
        </p:txBody>
      </p:sp>
      <p:sp>
        <p:nvSpPr>
          <p:cNvPr id="4" name="Titel 3"/>
          <p:cNvSpPr>
            <a:spLocks noGrp="1"/>
          </p:cNvSpPr>
          <p:nvPr>
            <p:ph type="title"/>
          </p:nvPr>
        </p:nvSpPr>
        <p:spPr/>
        <p:txBody>
          <a:bodyPr/>
          <a:lstStyle/>
          <a:p>
            <a:r>
              <a:rPr lang="en-US" dirty="0" smtClean="0"/>
              <a:t>Core issue (1/2)</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1494268525"/>
              </p:ext>
            </p:extLst>
          </p:nvPr>
        </p:nvGraphicFramePr>
        <p:xfrm>
          <a:off x="488950" y="1422400"/>
          <a:ext cx="8928100" cy="4575510"/>
        </p:xfrm>
        <a:graphic>
          <a:graphicData uri="http://schemas.openxmlformats.org/drawingml/2006/table">
            <a:tbl>
              <a:tblPr firstRow="1" bandRow="1">
                <a:tableStyleId>{5C22544A-7EE6-4342-B048-85BDC9FD1C3A}</a:tableStyleId>
              </a:tblPr>
              <a:tblGrid>
                <a:gridCol w="3759200"/>
                <a:gridCol w="4591050"/>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864000">
                <a:tc>
                  <a:txBody>
                    <a:bodyPr/>
                    <a:lstStyle/>
                    <a:p>
                      <a:pPr marL="228600" marR="0" lvl="2" indent="-228600" algn="l" defTabSz="914400" rtl="0" eaLnBrk="1" fontAlgn="auto" latinLnBrk="0" hangingPunct="1">
                        <a:lnSpc>
                          <a:spcPct val="95000"/>
                        </a:lnSpc>
                        <a:spcBef>
                          <a:spcPts val="0"/>
                        </a:spcBef>
                        <a:spcAft>
                          <a:spcPts val="300"/>
                        </a:spcAft>
                        <a:buClrTx/>
                        <a:buSzTx/>
                        <a:buFont typeface="+mj-lt"/>
                        <a:buAutoNum type="arabicPeriod"/>
                        <a:tabLst>
                          <a:tab pos="176213" algn="l"/>
                        </a:tabLst>
                        <a:defRPr/>
                      </a:pPr>
                      <a:r>
                        <a:rPr lang="en-US" sz="900" b="1" kern="1200" noProof="0" dirty="0" smtClean="0">
                          <a:solidFill>
                            <a:schemeClr val="tx2"/>
                          </a:solidFill>
                          <a:latin typeface="+mn-lt"/>
                          <a:ea typeface="+mn-ea"/>
                          <a:cs typeface="+mn-cs"/>
                        </a:rPr>
                        <a:t>What is a normal level of capex p.a.</a:t>
                      </a:r>
                      <a:r>
                        <a:rPr lang="en-US" sz="900" b="1" kern="1200" baseline="0" noProof="0" dirty="0" smtClean="0">
                          <a:solidFill>
                            <a:schemeClr val="tx2"/>
                          </a:solidFill>
                          <a:latin typeface="+mn-lt"/>
                          <a:ea typeface="+mn-ea"/>
                          <a:cs typeface="+mn-cs"/>
                        </a:rPr>
                        <a:t> </a:t>
                      </a:r>
                      <a:r>
                        <a:rPr lang="en-US" sz="900" b="1" kern="1200" noProof="0" dirty="0" smtClean="0">
                          <a:solidFill>
                            <a:schemeClr val="tx2"/>
                          </a:solidFill>
                          <a:latin typeface="+mn-lt"/>
                          <a:ea typeface="+mn-ea"/>
                          <a:cs typeface="+mn-cs"/>
                        </a:rPr>
                        <a:t>?</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lang="en-US" sz="900" b="0" kern="1200" noProof="0" dirty="0" smtClean="0">
                          <a:solidFill>
                            <a:schemeClr val="tx2"/>
                          </a:solidFill>
                          <a:latin typeface="+mn-lt"/>
                          <a:ea typeface="+mn-ea"/>
                          <a:cs typeface="+mn-cs"/>
                        </a:rPr>
                        <a:t>Are there any indication of a capex and/or maintenance backlog?</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lang="en-US" sz="900" b="0" kern="1200" noProof="0" dirty="0" smtClean="0">
                          <a:solidFill>
                            <a:schemeClr val="tx2"/>
                          </a:solidFill>
                          <a:latin typeface="+mn-lt"/>
                          <a:ea typeface="+mn-ea"/>
                          <a:cs typeface="+mn-cs"/>
                        </a:rPr>
                        <a:t>(How) does capex link to sales development?</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lang="en-US" sz="900" b="0" kern="1200" noProof="0" dirty="0" smtClean="0">
                          <a:solidFill>
                            <a:schemeClr val="tx2"/>
                          </a:solidFill>
                          <a:latin typeface="+mn-lt"/>
                          <a:ea typeface="+mn-ea"/>
                          <a:cs typeface="+mn-cs"/>
                        </a:rPr>
                        <a:t>How long is the average capex cycle (if necessary per asset type or similar)?</a:t>
                      </a:r>
                    </a:p>
                  </a:txBody>
                  <a:tcPr marL="54000" marR="54000" marT="36000" marB="36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capex, depreciation and maintenance over time and explanation of trends.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Comparison of actual vs. budgeted capex (and individual large capex projects, if applicable).</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Consider other core issues (issues 2-6).</a:t>
                      </a:r>
                    </a:p>
                  </a:txBody>
                  <a:tcPr marL="54000" marR="54000" marT="36000" marB="36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8</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20000">
                <a:tc>
                  <a:txBody>
                    <a:bodyPr/>
                    <a:lstStyle/>
                    <a:p>
                      <a:pPr marL="228600" marR="0" lvl="2" indent="-228600" algn="l" defTabSz="914400" rtl="0" eaLnBrk="1" fontAlgn="auto" latinLnBrk="0" hangingPunct="1">
                        <a:lnSpc>
                          <a:spcPct val="95000"/>
                        </a:lnSpc>
                        <a:spcBef>
                          <a:spcPts val="0"/>
                        </a:spcBef>
                        <a:spcAft>
                          <a:spcPts val="300"/>
                        </a:spcAft>
                        <a:buClrTx/>
                        <a:buSzTx/>
                        <a:buFont typeface="+mj-lt"/>
                        <a:buAutoNum type="arabicPeriod" startAt="2"/>
                        <a:tabLst>
                          <a:tab pos="176213" algn="l"/>
                        </a:tabLst>
                        <a:defRPr/>
                      </a:pPr>
                      <a:r>
                        <a:rPr lang="en-US" sz="900" b="1" kern="1200" noProof="0" dirty="0" smtClean="0">
                          <a:solidFill>
                            <a:schemeClr val="tx2"/>
                          </a:solidFill>
                          <a:latin typeface="+mn-lt"/>
                          <a:ea typeface="+mn-ea"/>
                          <a:cs typeface="+mn-cs"/>
                        </a:rPr>
                        <a:t>Are there any operating factors to be considered </a:t>
                      </a:r>
                      <a:r>
                        <a:rPr lang="en-US" sz="900" b="0" kern="1200" noProof="0" dirty="0" smtClean="0">
                          <a:solidFill>
                            <a:schemeClr val="tx2"/>
                          </a:solidFill>
                          <a:latin typeface="+mn-lt"/>
                          <a:ea typeface="+mn-ea"/>
                          <a:cs typeface="+mn-cs"/>
                        </a:rPr>
                        <a:t>(e.g. capacity bottlenecks or overcapacities, changes in the business model, plant-relocations or -closures, expected synergy effects, environmental protection regulations, other regulatory conditions, capex allowances or subsidies)</a:t>
                      </a:r>
                      <a:r>
                        <a:rPr lang="en-US" sz="900" b="1" kern="1200" noProof="0" dirty="0" smtClean="0">
                          <a:solidFill>
                            <a:schemeClr val="tx2"/>
                          </a:solidFill>
                          <a:latin typeface="+mn-lt"/>
                          <a:ea typeface="+mn-ea"/>
                          <a:cs typeface="+mn-cs"/>
                        </a:rPr>
                        <a:t>?</a:t>
                      </a:r>
                    </a:p>
                  </a:txBody>
                  <a:tcPr marL="54000" marR="54000" marT="36000" marB="36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scope of the required analysis differs from industry to industry and from company to company. Experience and a profound understanding of the business model is required in order to determine the extent of the analysis as well as the respective level of additional research required.</a:t>
                      </a:r>
                    </a:p>
                  </a:txBody>
                  <a:tcPr marL="54000" marR="54000" marT="36000" marB="36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rowSpan="6">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core issues presented here are not addressed through quantitative (example) analyses, but are rather more considered qualitatively in the analysis (requires understanding of the business model). </a:t>
                      </a:r>
                    </a:p>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vert="vert">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r h="684000">
                <a:tc>
                  <a:txBody>
                    <a:bodyPr/>
                    <a:lstStyle/>
                    <a:p>
                      <a:pPr marL="228600" indent="-228600" algn="l" defTabSz="914400" rtl="0" eaLnBrk="1" latinLnBrk="0" hangingPunct="1">
                        <a:spcBef>
                          <a:spcPts val="200"/>
                        </a:spcBef>
                        <a:buAutoNum type="arabicPeriod" startAt="3"/>
                        <a:tabLst>
                          <a:tab pos="176213" algn="l"/>
                        </a:tabLst>
                      </a:pPr>
                      <a:r>
                        <a:rPr lang="en-US" sz="900" b="0" u="none" kern="1200" noProof="0" dirty="0" smtClean="0">
                          <a:solidFill>
                            <a:schemeClr val="tx2"/>
                          </a:solidFill>
                          <a:latin typeface="+mn-lt"/>
                          <a:ea typeface="+mn-ea"/>
                          <a:cs typeface="+mn-cs"/>
                        </a:rPr>
                        <a:t>Did the</a:t>
                      </a:r>
                      <a:r>
                        <a:rPr lang="en-US" sz="900" b="0" u="none" kern="1200" baseline="0" noProof="0" dirty="0" smtClean="0">
                          <a:solidFill>
                            <a:schemeClr val="tx2"/>
                          </a:solidFill>
                          <a:latin typeface="+mn-lt"/>
                          <a:ea typeface="+mn-ea"/>
                          <a:cs typeface="+mn-cs"/>
                        </a:rPr>
                        <a:t> </a:t>
                      </a:r>
                      <a:r>
                        <a:rPr lang="en-US" sz="900" b="1" u="none" kern="1200" noProof="0" dirty="0" smtClean="0">
                          <a:solidFill>
                            <a:schemeClr val="tx2"/>
                          </a:solidFill>
                          <a:latin typeface="+mn-lt"/>
                          <a:ea typeface="+mn-ea"/>
                          <a:cs typeface="+mn-cs"/>
                        </a:rPr>
                        <a:t>accounting treatment and/or valuation method </a:t>
                      </a:r>
                      <a:r>
                        <a:rPr lang="en-US" sz="900" b="0" u="none" kern="1200" noProof="0" dirty="0" smtClean="0">
                          <a:solidFill>
                            <a:schemeClr val="tx2"/>
                          </a:solidFill>
                          <a:latin typeface="+mn-lt"/>
                          <a:ea typeface="+mn-ea"/>
                          <a:cs typeface="+mn-cs"/>
                        </a:rPr>
                        <a:t>have any impact on the net book</a:t>
                      </a:r>
                      <a:r>
                        <a:rPr lang="en-US" sz="900" b="0" u="none" kern="1200" baseline="0" noProof="0" dirty="0" smtClean="0">
                          <a:solidFill>
                            <a:schemeClr val="tx2"/>
                          </a:solidFill>
                          <a:latin typeface="+mn-lt"/>
                          <a:ea typeface="+mn-ea"/>
                          <a:cs typeface="+mn-cs"/>
                        </a:rPr>
                        <a:t> value and depreciation</a:t>
                      </a:r>
                      <a:r>
                        <a:rPr lang="en-US" sz="900" b="0" u="none" kern="1200" noProof="0" dirty="0" smtClean="0">
                          <a:solidFill>
                            <a:schemeClr val="tx2"/>
                          </a:solidFill>
                          <a:latin typeface="+mn-lt"/>
                          <a:ea typeface="+mn-ea"/>
                          <a:cs typeface="+mn-cs"/>
                        </a:rPr>
                        <a:t>? What is the basis for the </a:t>
                      </a:r>
                      <a:r>
                        <a:rPr lang="en-US" sz="900" b="1" u="none" kern="1200" noProof="0" dirty="0" smtClean="0">
                          <a:solidFill>
                            <a:schemeClr val="tx2"/>
                          </a:solidFill>
                          <a:latin typeface="+mn-lt"/>
                          <a:ea typeface="+mn-ea"/>
                          <a:cs typeface="+mn-cs"/>
                        </a:rPr>
                        <a:t>differentiation</a:t>
                      </a:r>
                      <a:r>
                        <a:rPr lang="en-US" sz="900" b="1" u="none" kern="1200" baseline="0" noProof="0" dirty="0" smtClean="0">
                          <a:solidFill>
                            <a:schemeClr val="tx2"/>
                          </a:solidFill>
                          <a:latin typeface="+mn-lt"/>
                          <a:ea typeface="+mn-ea"/>
                          <a:cs typeface="+mn-cs"/>
                        </a:rPr>
                        <a:t> between capex and maintenance expenses</a:t>
                      </a:r>
                      <a:r>
                        <a:rPr lang="en-US" sz="900" b="0" u="none" kern="1200" noProof="0" dirty="0" smtClean="0">
                          <a:solidFill>
                            <a:schemeClr val="tx2"/>
                          </a:solidFill>
                          <a:latin typeface="+mn-lt"/>
                          <a:ea typeface="+mn-ea"/>
                          <a:cs typeface="+mn-cs"/>
                        </a:rPr>
                        <a:t>?</a:t>
                      </a:r>
                    </a:p>
                  </a:txBody>
                  <a:tcPr marL="54000" marR="54000" marT="36000" marB="36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the accounting and economic useful life (and comparison to that of the buyer or competitors).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 case of changes in accounting: Presentation of the impact of the changes on the financial statements.</a:t>
                      </a:r>
                    </a:p>
                  </a:txBody>
                  <a:tcPr marL="54000" marR="54000" marT="36000" marB="36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vMerge="1">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40000">
                <a:tc>
                  <a:txBody>
                    <a:bodyPr/>
                    <a:lstStyle/>
                    <a:p>
                      <a:pPr marL="228600" marR="0" lvl="1" indent="-228600" algn="l" defTabSz="914400" rtl="0" eaLnBrk="1" fontAlgn="auto" latinLnBrk="0" hangingPunct="1">
                        <a:lnSpc>
                          <a:spcPct val="100000"/>
                        </a:lnSpc>
                        <a:spcBef>
                          <a:spcPts val="200"/>
                        </a:spcBef>
                        <a:spcAft>
                          <a:spcPts val="0"/>
                        </a:spcAft>
                        <a:buClrTx/>
                        <a:buSzTx/>
                        <a:buFontTx/>
                        <a:buAutoNum type="arabicPeriod" startAt="4"/>
                        <a:tabLst>
                          <a:tab pos="176213" algn="l"/>
                        </a:tabLst>
                        <a:defRPr/>
                      </a:pPr>
                      <a:r>
                        <a:rPr lang="en-US" sz="900" b="1" u="none" kern="1200" noProof="0" dirty="0" smtClean="0">
                          <a:solidFill>
                            <a:schemeClr val="tx2"/>
                          </a:solidFill>
                          <a:latin typeface="+mn-lt"/>
                          <a:ea typeface="+mn-ea"/>
                          <a:cs typeface="+mn-cs"/>
                        </a:rPr>
                        <a:t>Does</a:t>
                      </a:r>
                      <a:r>
                        <a:rPr lang="en-US" sz="900" b="1" u="none" kern="1200" baseline="0" noProof="0" dirty="0" smtClean="0">
                          <a:solidFill>
                            <a:schemeClr val="tx2"/>
                          </a:solidFill>
                          <a:latin typeface="+mn-lt"/>
                          <a:ea typeface="+mn-ea"/>
                          <a:cs typeface="+mn-cs"/>
                        </a:rPr>
                        <a:t> the </a:t>
                      </a:r>
                      <a:r>
                        <a:rPr lang="en-US" sz="900" b="1" u="none" kern="1200" noProof="0" dirty="0" smtClean="0">
                          <a:solidFill>
                            <a:schemeClr val="tx2"/>
                          </a:solidFill>
                          <a:latin typeface="+mn-lt"/>
                          <a:ea typeface="+mn-ea"/>
                          <a:cs typeface="+mn-cs"/>
                        </a:rPr>
                        <a:t>fixed asset</a:t>
                      </a:r>
                      <a:r>
                        <a:rPr lang="en-US" sz="900" b="1" u="none" kern="1200" baseline="0" noProof="0" dirty="0" smtClean="0">
                          <a:solidFill>
                            <a:schemeClr val="tx2"/>
                          </a:solidFill>
                          <a:latin typeface="+mn-lt"/>
                          <a:ea typeface="+mn-ea"/>
                          <a:cs typeface="+mn-cs"/>
                        </a:rPr>
                        <a:t> base</a:t>
                      </a:r>
                      <a:r>
                        <a:rPr lang="en-US" sz="900" b="1" u="none" kern="1200" noProof="0" dirty="0" smtClean="0">
                          <a:solidFill>
                            <a:schemeClr val="tx2"/>
                          </a:solidFill>
                          <a:latin typeface="+mn-lt"/>
                          <a:ea typeface="+mn-ea"/>
                          <a:cs typeface="+mn-cs"/>
                        </a:rPr>
                        <a:t> represent the state-of-the-art technology and how does it compare to competitors</a:t>
                      </a:r>
                      <a:r>
                        <a:rPr lang="en-US" sz="900" b="1" u="none" kern="1200" baseline="0" noProof="0" dirty="0" smtClean="0">
                          <a:solidFill>
                            <a:schemeClr val="tx2"/>
                          </a:solidFill>
                          <a:latin typeface="+mn-lt"/>
                          <a:ea typeface="+mn-ea"/>
                          <a:cs typeface="+mn-cs"/>
                        </a:rPr>
                        <a:t> and/or industry standard</a:t>
                      </a:r>
                      <a:r>
                        <a:rPr lang="en-US" sz="900" b="1" u="none" kern="1200" noProof="0" dirty="0" smtClean="0">
                          <a:solidFill>
                            <a:schemeClr val="tx2"/>
                          </a:solidFill>
                          <a:latin typeface="+mn-lt"/>
                          <a:ea typeface="+mn-ea"/>
                          <a:cs typeface="+mn-cs"/>
                        </a:rPr>
                        <a:t>?</a:t>
                      </a:r>
                    </a:p>
                  </a:txBody>
                  <a:tcPr marL="54000" marR="54000" marT="36000" marB="36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depreciation, the average age as well as any potential impairment.</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Cooperation with the technical due diligence.</a:t>
                      </a:r>
                    </a:p>
                  </a:txBody>
                  <a:tcPr marL="54000" marR="54000" marT="36000" marB="36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vMerge="1">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48000">
                <a:tc>
                  <a:txBody>
                    <a:bodyPr/>
                    <a:lstStyle/>
                    <a:p>
                      <a:pPr marL="228600" marR="0" lvl="1" indent="-228600" algn="l" defTabSz="914400" rtl="0" eaLnBrk="1" fontAlgn="auto" latinLnBrk="0" hangingPunct="1">
                        <a:lnSpc>
                          <a:spcPct val="100000"/>
                        </a:lnSpc>
                        <a:spcBef>
                          <a:spcPts val="200"/>
                        </a:spcBef>
                        <a:spcAft>
                          <a:spcPts val="0"/>
                        </a:spcAft>
                        <a:buClrTx/>
                        <a:buSzTx/>
                        <a:buFontTx/>
                        <a:buAutoNum type="arabicPeriod" startAt="5"/>
                        <a:tabLst>
                          <a:tab pos="176213" algn="l"/>
                        </a:tabLst>
                        <a:defRPr/>
                      </a:pPr>
                      <a:r>
                        <a:rPr lang="en-US" sz="900" b="1" u="none" kern="1200" noProof="0" dirty="0" smtClean="0">
                          <a:solidFill>
                            <a:schemeClr val="tx2"/>
                          </a:solidFill>
                          <a:latin typeface="+mn-lt"/>
                          <a:ea typeface="+mn-ea"/>
                          <a:cs typeface="+mn-cs"/>
                        </a:rPr>
                        <a:t>Patents/Valuation: Are there any intangible assets recorded off balance</a:t>
                      </a:r>
                      <a:r>
                        <a:rPr lang="en-US" sz="900" b="1" u="none" kern="1200" baseline="0" noProof="0" dirty="0" smtClean="0">
                          <a:solidFill>
                            <a:schemeClr val="tx2"/>
                          </a:solidFill>
                          <a:latin typeface="+mn-lt"/>
                          <a:ea typeface="+mn-ea"/>
                          <a:cs typeface="+mn-cs"/>
                        </a:rPr>
                        <a:t> sheet </a:t>
                      </a:r>
                      <a:r>
                        <a:rPr lang="en-US" sz="900" b="1" u="none" kern="1200" noProof="0" dirty="0" smtClean="0">
                          <a:solidFill>
                            <a:schemeClr val="tx2"/>
                          </a:solidFill>
                          <a:latin typeface="+mn-lt"/>
                          <a:ea typeface="+mn-ea"/>
                          <a:cs typeface="+mn-cs"/>
                        </a:rPr>
                        <a:t>that are necessary for the business (e.g. own research, know how, etc.)?</a:t>
                      </a:r>
                    </a:p>
                  </a:txBody>
                  <a:tcPr marL="54000" marR="54000" marT="36000" marB="36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Identification through questions (Q&amp;A, expert meeting) and from understanding of the business model.</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Identification and valuation is part of the PPA analysis (if necessary also in the framework of a pre-deal PPA). </a:t>
                      </a:r>
                    </a:p>
                  </a:txBody>
                  <a:tcPr marL="54000" marR="54000" marT="36000" marB="36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vMerge="1">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r h="360000">
                <a:tc>
                  <a:txBody>
                    <a:bodyPr/>
                    <a:lstStyle/>
                    <a:p>
                      <a:pPr marL="228600" marR="0" lvl="1" indent="-228600" algn="l" defTabSz="914400" rtl="0" eaLnBrk="1" fontAlgn="auto" latinLnBrk="0" hangingPunct="1">
                        <a:lnSpc>
                          <a:spcPct val="100000"/>
                        </a:lnSpc>
                        <a:spcBef>
                          <a:spcPts val="200"/>
                        </a:spcBef>
                        <a:spcAft>
                          <a:spcPts val="0"/>
                        </a:spcAft>
                        <a:buClrTx/>
                        <a:buSzTx/>
                        <a:buFontTx/>
                        <a:buAutoNum type="arabicPeriod" startAt="6"/>
                        <a:tabLst>
                          <a:tab pos="176213" algn="l"/>
                        </a:tabLst>
                        <a:defRPr/>
                      </a:pPr>
                      <a:r>
                        <a:rPr lang="en-US" sz="900" b="0" u="none" kern="1200" noProof="0" dirty="0" smtClean="0">
                          <a:solidFill>
                            <a:schemeClr val="tx2"/>
                          </a:solidFill>
                          <a:latin typeface="+mn-lt"/>
                          <a:ea typeface="+mn-ea"/>
                          <a:cs typeface="+mn-cs"/>
                        </a:rPr>
                        <a:t>Are there </a:t>
                      </a:r>
                      <a:r>
                        <a:rPr lang="en-US" sz="900" b="1" u="none" kern="1200" noProof="0" dirty="0" smtClean="0">
                          <a:solidFill>
                            <a:schemeClr val="tx2"/>
                          </a:solidFill>
                          <a:latin typeface="+mn-lt"/>
                          <a:ea typeface="+mn-ea"/>
                          <a:cs typeface="+mn-cs"/>
                        </a:rPr>
                        <a:t>non-core</a:t>
                      </a:r>
                      <a:r>
                        <a:rPr lang="en-US" sz="900" b="1" u="none" kern="1200" baseline="0" noProof="0" dirty="0" smtClean="0">
                          <a:solidFill>
                            <a:schemeClr val="tx2"/>
                          </a:solidFill>
                          <a:latin typeface="+mn-lt"/>
                          <a:ea typeface="+mn-ea"/>
                          <a:cs typeface="+mn-cs"/>
                        </a:rPr>
                        <a:t> </a:t>
                      </a:r>
                      <a:r>
                        <a:rPr lang="en-US" sz="900" b="1" u="none" kern="1200" noProof="0" dirty="0" smtClean="0">
                          <a:solidFill>
                            <a:schemeClr val="tx2"/>
                          </a:solidFill>
                          <a:latin typeface="+mn-lt"/>
                          <a:ea typeface="+mn-ea"/>
                          <a:cs typeface="+mn-cs"/>
                        </a:rPr>
                        <a:t>fixed assets </a:t>
                      </a:r>
                      <a:r>
                        <a:rPr lang="en-US" sz="900" b="0" u="none" kern="1200" noProof="0" dirty="0" smtClean="0">
                          <a:solidFill>
                            <a:schemeClr val="tx2"/>
                          </a:solidFill>
                          <a:latin typeface="+mn-lt"/>
                          <a:ea typeface="+mn-ea"/>
                          <a:cs typeface="+mn-cs"/>
                        </a:rPr>
                        <a:t>and at what price could these be sold, if necessary?</a:t>
                      </a:r>
                    </a:p>
                  </a:txBody>
                  <a:tcPr marL="54000" marR="54000" marT="36000" marB="36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Identification through questions (Q&amp;A, expert meeting);</a:t>
                      </a:r>
                      <a:b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b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valuation, if necessary by specialists for tangible fixed assets.</a:t>
                      </a:r>
                    </a:p>
                  </a:txBody>
                  <a:tcPr marL="54000" marR="54000" marT="36000" marB="36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vMerge="1">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r h="468000">
                <a:tc>
                  <a:txBody>
                    <a:bodyPr/>
                    <a:lstStyle/>
                    <a:p>
                      <a:pPr marL="228600" marR="0" lvl="1" indent="-228600" algn="l" defTabSz="914400" rtl="0" eaLnBrk="1" fontAlgn="auto" latinLnBrk="0" hangingPunct="1">
                        <a:lnSpc>
                          <a:spcPct val="100000"/>
                        </a:lnSpc>
                        <a:spcBef>
                          <a:spcPts val="200"/>
                        </a:spcBef>
                        <a:spcAft>
                          <a:spcPts val="0"/>
                        </a:spcAft>
                        <a:buClrTx/>
                        <a:buSzTx/>
                        <a:buFontTx/>
                        <a:buAutoNum type="arabicPeriod" startAt="7"/>
                        <a:tabLst>
                          <a:tab pos="176213" algn="l"/>
                        </a:tabLst>
                        <a:defRPr/>
                      </a:pPr>
                      <a:r>
                        <a:rPr lang="en-US" sz="900" b="1" u="none" kern="1200" noProof="0" dirty="0" smtClean="0">
                          <a:solidFill>
                            <a:schemeClr val="tx2"/>
                          </a:solidFill>
                          <a:latin typeface="+mn-lt"/>
                          <a:ea typeface="+mn-ea"/>
                          <a:cs typeface="+mn-cs"/>
                        </a:rPr>
                        <a:t>What financing options does the company use? Buy vs. lease or outsourcing of capital intensive production steps</a:t>
                      </a:r>
                      <a:r>
                        <a:rPr lang="en-US" sz="900" b="1" u="none" kern="1200" noProof="0" dirty="0" smtClean="0">
                          <a:solidFill>
                            <a:schemeClr val="tx1"/>
                          </a:solidFill>
                          <a:latin typeface="+mn-lt"/>
                          <a:ea typeface="+mn-ea"/>
                          <a:cs typeface="+mn-cs"/>
                        </a:rPr>
                        <a:t>.</a:t>
                      </a:r>
                    </a:p>
                  </a:txBody>
                  <a:tcPr marL="54000" marR="54000" marT="36000" marB="36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Identification through questions (Q&amp;A, expert meeting) and from understanding of the business model.</a:t>
                      </a:r>
                    </a:p>
                  </a:txBody>
                  <a:tcPr marL="54000" marR="54000" marT="36000" marB="36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vMerge="1">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Historical Analysis of Fixed assets – Capex  </a:t>
            </a:r>
          </a:p>
        </p:txBody>
      </p:sp>
      <p:sp>
        <p:nvSpPr>
          <p:cNvPr id="4" name="Titel 3"/>
          <p:cNvSpPr>
            <a:spLocks noGrp="1"/>
          </p:cNvSpPr>
          <p:nvPr>
            <p:ph type="title"/>
          </p:nvPr>
        </p:nvSpPr>
        <p:spPr/>
        <p:txBody>
          <a:bodyPr/>
          <a:lstStyle/>
          <a:p>
            <a:r>
              <a:rPr lang="en-US" dirty="0" smtClean="0"/>
              <a:t>Core issue (2/2)</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4120669213"/>
              </p:ext>
            </p:extLst>
          </p:nvPr>
        </p:nvGraphicFramePr>
        <p:xfrm>
          <a:off x="488950" y="1422400"/>
          <a:ext cx="8928100" cy="4563012"/>
        </p:xfrm>
        <a:graphic>
          <a:graphicData uri="http://schemas.openxmlformats.org/drawingml/2006/table">
            <a:tbl>
              <a:tblPr firstRow="1" bandRow="1">
                <a:tableStyleId>{5C22544A-7EE6-4342-B048-85BDC9FD1C3A}</a:tableStyleId>
              </a:tblPr>
              <a:tblGrid>
                <a:gridCol w="3759200"/>
                <a:gridCol w="4591050"/>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12000">
                <a:tc>
                  <a:txBody>
                    <a:bodyPr/>
                    <a:lstStyle/>
                    <a:p>
                      <a:pPr marL="176213" indent="-176213">
                        <a:spcBef>
                          <a:spcPts val="200"/>
                        </a:spcBef>
                        <a:tabLst>
                          <a:tab pos="176213" algn="l"/>
                        </a:tabLst>
                      </a:pPr>
                      <a:r>
                        <a:rPr lang="en-US" sz="900" u="none" noProof="0" dirty="0" smtClean="0">
                          <a:solidFill>
                            <a:schemeClr val="tx2"/>
                          </a:solidFill>
                        </a:rPr>
                        <a:t>8. 	</a:t>
                      </a:r>
                      <a:r>
                        <a:rPr lang="en-US" sz="900" b="1" u="none" noProof="0" dirty="0" smtClean="0">
                          <a:solidFill>
                            <a:schemeClr val="tx2"/>
                          </a:solidFill>
                        </a:rPr>
                        <a:t>How did capex</a:t>
                      </a:r>
                      <a:r>
                        <a:rPr lang="en-US" sz="900" b="1" u="none" baseline="0" noProof="0" dirty="0" smtClean="0">
                          <a:solidFill>
                            <a:schemeClr val="tx2"/>
                          </a:solidFill>
                        </a:rPr>
                        <a:t> creditors </a:t>
                      </a:r>
                      <a:r>
                        <a:rPr lang="en-US" sz="900" b="1" u="none" noProof="0" dirty="0" smtClean="0">
                          <a:solidFill>
                            <a:schemeClr val="tx2"/>
                          </a:solidFill>
                        </a:rPr>
                        <a:t>impact </a:t>
                      </a:r>
                      <a:r>
                        <a:rPr lang="en-US" sz="900" b="1" u="none" baseline="0" noProof="0" dirty="0" smtClean="0">
                          <a:solidFill>
                            <a:schemeClr val="tx2"/>
                          </a:solidFill>
                        </a:rPr>
                        <a:t>working capital</a:t>
                      </a:r>
                      <a:r>
                        <a:rPr lang="en-US" sz="900" b="0" u="none" baseline="0" noProof="0" dirty="0" smtClean="0">
                          <a:solidFill>
                            <a:schemeClr val="tx2"/>
                          </a:solidFill>
                        </a:rPr>
                        <a:t> (in particular in cases of significant fluctuations in the capex activity and major one-off projects)</a:t>
                      </a:r>
                      <a:r>
                        <a:rPr lang="en-US" sz="900" b="1" u="none" noProof="0" dirty="0" smtClean="0">
                          <a:solidFill>
                            <a:schemeClr val="tx2"/>
                          </a:solidFill>
                        </a:rPr>
                        <a:t>?</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Search for ”capex creditors" through Q&amp;A or expert meetings (see working capital analysis).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n/a</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92000">
                <a:tc>
                  <a:txBody>
                    <a:bodyPr/>
                    <a:lstStyle/>
                    <a:p>
                      <a:pPr marL="176213" marR="0" lvl="1" indent="-176213" algn="l" defTabSz="914400" rtl="0" eaLnBrk="1" fontAlgn="auto" latinLnBrk="0" hangingPunct="1">
                        <a:lnSpc>
                          <a:spcPct val="100000"/>
                        </a:lnSpc>
                        <a:spcBef>
                          <a:spcPts val="200"/>
                        </a:spcBef>
                        <a:spcAft>
                          <a:spcPts val="0"/>
                        </a:spcAft>
                        <a:buClrTx/>
                        <a:buSzTx/>
                        <a:buFontTx/>
                        <a:buNone/>
                        <a:tabLst>
                          <a:tab pos="176213" algn="l"/>
                        </a:tabLst>
                        <a:defRPr/>
                      </a:pPr>
                      <a:r>
                        <a:rPr lang="en-US" sz="900" b="1" u="none" kern="1200" noProof="0" dirty="0" smtClean="0">
                          <a:solidFill>
                            <a:schemeClr val="tx2"/>
                          </a:solidFill>
                          <a:latin typeface="+mn-lt"/>
                          <a:ea typeface="+mn-ea"/>
                          <a:cs typeface="+mn-cs"/>
                        </a:rPr>
                        <a:t>9.	</a:t>
                      </a:r>
                      <a:r>
                        <a:rPr lang="en-US" sz="900" b="0" u="none" kern="1200" noProof="0" dirty="0" smtClean="0">
                          <a:solidFill>
                            <a:schemeClr val="tx2"/>
                          </a:solidFill>
                          <a:latin typeface="+mn-lt"/>
                          <a:ea typeface="+mn-ea"/>
                          <a:cs typeface="+mn-cs"/>
                        </a:rPr>
                        <a:t>What would be the net book value (</a:t>
                      </a:r>
                      <a:r>
                        <a:rPr lang="en-US" sz="900" b="1" u="none" kern="1200" noProof="0" dirty="0" smtClean="0">
                          <a:solidFill>
                            <a:schemeClr val="tx2"/>
                          </a:solidFill>
                          <a:latin typeface="+mn-lt"/>
                          <a:ea typeface="+mn-ea"/>
                          <a:cs typeface="+mn-cs"/>
                        </a:rPr>
                        <a:t>‘fair value’</a:t>
                      </a:r>
                      <a:r>
                        <a:rPr lang="en-US" sz="900" b="0" u="none" kern="1200" noProof="0" dirty="0" smtClean="0">
                          <a:solidFill>
                            <a:schemeClr val="tx2"/>
                          </a:solidFill>
                          <a:latin typeface="+mn-lt"/>
                          <a:ea typeface="+mn-ea"/>
                          <a:cs typeface="+mn-cs"/>
                        </a:rPr>
                        <a:t>) </a:t>
                      </a:r>
                      <a:r>
                        <a:rPr lang="en-US" sz="900" b="1" u="none" kern="1200" noProof="0" dirty="0" smtClean="0">
                          <a:solidFill>
                            <a:schemeClr val="tx2"/>
                          </a:solidFill>
                          <a:latin typeface="+mn-lt"/>
                          <a:ea typeface="+mn-ea"/>
                          <a:cs typeface="+mn-cs"/>
                        </a:rPr>
                        <a:t>of fixed assets when consolidated</a:t>
                      </a:r>
                      <a:r>
                        <a:rPr lang="en-US" sz="900" b="1" u="none" kern="1200" baseline="0" noProof="0" dirty="0" smtClean="0">
                          <a:solidFill>
                            <a:schemeClr val="tx2"/>
                          </a:solidFill>
                          <a:latin typeface="+mn-lt"/>
                          <a:ea typeface="+mn-ea"/>
                          <a:cs typeface="+mn-cs"/>
                        </a:rPr>
                        <a:t> for the first time and</a:t>
                      </a:r>
                      <a:r>
                        <a:rPr lang="en-US" sz="900" b="0" u="none" kern="1200" baseline="0" noProof="0" dirty="0" smtClean="0">
                          <a:solidFill>
                            <a:schemeClr val="tx2"/>
                          </a:solidFill>
                          <a:latin typeface="+mn-lt"/>
                          <a:ea typeface="+mn-ea"/>
                          <a:cs typeface="+mn-cs"/>
                        </a:rPr>
                        <a:t> what would be the impacts on financial statements (in particular respective </a:t>
                      </a:r>
                      <a:r>
                        <a:rPr lang="en-US" sz="900" b="1" u="none" kern="1200" baseline="0" noProof="0" dirty="0" smtClean="0">
                          <a:solidFill>
                            <a:schemeClr val="tx2"/>
                          </a:solidFill>
                          <a:latin typeface="+mn-lt"/>
                          <a:ea typeface="+mn-ea"/>
                          <a:cs typeface="+mn-cs"/>
                        </a:rPr>
                        <a:t>depreciation</a:t>
                      </a:r>
                      <a:r>
                        <a:rPr lang="en-US" sz="900" b="0" u="none" kern="1200" baseline="0" noProof="0" dirty="0" smtClean="0">
                          <a:solidFill>
                            <a:schemeClr val="tx2"/>
                          </a:solidFill>
                          <a:latin typeface="+mn-lt"/>
                          <a:ea typeface="+mn-ea"/>
                          <a:cs typeface="+mn-cs"/>
                        </a:rPr>
                        <a:t> in the P&amp;L) </a:t>
                      </a:r>
                      <a:r>
                        <a:rPr lang="en-US" sz="900" b="1" u="none" kern="1200" baseline="0" noProof="0" dirty="0" smtClean="0">
                          <a:solidFill>
                            <a:schemeClr val="tx2"/>
                          </a:solidFill>
                          <a:latin typeface="+mn-lt"/>
                          <a:ea typeface="+mn-ea"/>
                          <a:cs typeface="+mn-cs"/>
                        </a:rPr>
                        <a:t>in the following years</a:t>
                      </a:r>
                      <a:r>
                        <a:rPr lang="en-US" sz="900" b="0" u="none" kern="1200" baseline="0" noProof="0" dirty="0" smtClean="0">
                          <a:solidFill>
                            <a:schemeClr val="tx2"/>
                          </a:solidFill>
                          <a:latin typeface="+mn-lt"/>
                          <a:ea typeface="+mn-ea"/>
                          <a:cs typeface="+mn-cs"/>
                        </a:rPr>
                        <a:t>?</a:t>
                      </a:r>
                      <a:endParaRPr lang="en-US" sz="900" b="0" u="none" kern="1200" noProof="0" dirty="0" smtClean="0">
                        <a:solidFill>
                          <a:schemeClr val="tx2"/>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Tangible asset valuation in the framework of an (indicative) purchase price allocation ("PPA”) analysis.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n/a</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864000">
                <a:tc>
                  <a:txBody>
                    <a:bodyPr/>
                    <a:lstStyle/>
                    <a:p>
                      <a:pPr marL="228600" marR="0" lvl="1" indent="-228600" algn="l" defTabSz="914400" rtl="0" eaLnBrk="1" fontAlgn="auto" latinLnBrk="0" hangingPunct="1">
                        <a:lnSpc>
                          <a:spcPct val="100000"/>
                        </a:lnSpc>
                        <a:spcBef>
                          <a:spcPts val="200"/>
                        </a:spcBef>
                        <a:spcAft>
                          <a:spcPts val="0"/>
                        </a:spcAft>
                        <a:buClr>
                          <a:schemeClr val="tx2"/>
                        </a:buClr>
                        <a:buSzTx/>
                        <a:buFont typeface="+mj-lt"/>
                        <a:buAutoNum type="arabicPeriod" startAt="10"/>
                        <a:tabLst>
                          <a:tab pos="176213" algn="l"/>
                        </a:tabLst>
                        <a:defRPr/>
                      </a:pPr>
                      <a:r>
                        <a:rPr lang="en-US" sz="900" b="0" u="none" kern="1200" noProof="0" dirty="0" smtClean="0">
                          <a:solidFill>
                            <a:schemeClr val="tx2"/>
                          </a:solidFill>
                          <a:latin typeface="+mn-lt"/>
                          <a:ea typeface="+mn-ea"/>
                          <a:cs typeface="+mn-cs"/>
                        </a:rPr>
                        <a:t>Have</a:t>
                      </a:r>
                      <a:r>
                        <a:rPr lang="en-US" sz="900" b="0" u="none" kern="1200" baseline="0" noProof="0" dirty="0" smtClean="0">
                          <a:solidFill>
                            <a:schemeClr val="tx2"/>
                          </a:solidFill>
                          <a:latin typeface="+mn-lt"/>
                          <a:ea typeface="+mn-ea"/>
                          <a:cs typeface="+mn-cs"/>
                        </a:rPr>
                        <a:t> fixed assets been impacted by </a:t>
                      </a:r>
                      <a:r>
                        <a:rPr lang="en-US" sz="900" b="1" u="none" kern="1200" noProof="0" dirty="0" smtClean="0">
                          <a:solidFill>
                            <a:schemeClr val="tx2"/>
                          </a:solidFill>
                          <a:latin typeface="+mn-lt"/>
                          <a:ea typeface="+mn-ea"/>
                          <a:cs typeface="+mn-cs"/>
                        </a:rPr>
                        <a:t>impairments </a:t>
                      </a:r>
                      <a:r>
                        <a:rPr lang="en-US" sz="900" b="0" u="none" kern="1200" noProof="0" dirty="0" smtClean="0">
                          <a:solidFill>
                            <a:schemeClr val="tx2"/>
                          </a:solidFill>
                          <a:latin typeface="+mn-lt"/>
                          <a:ea typeface="+mn-ea"/>
                          <a:cs typeface="+mn-cs"/>
                        </a:rPr>
                        <a:t>in recent years and/or is there a risk</a:t>
                      </a:r>
                      <a:r>
                        <a:rPr lang="en-US" sz="900" b="0" u="none" kern="1200" baseline="0" noProof="0" dirty="0" smtClean="0">
                          <a:solidFill>
                            <a:schemeClr val="tx2"/>
                          </a:solidFill>
                          <a:latin typeface="+mn-lt"/>
                          <a:ea typeface="+mn-ea"/>
                          <a:cs typeface="+mn-cs"/>
                        </a:rPr>
                        <a:t> of major </a:t>
                      </a:r>
                      <a:r>
                        <a:rPr lang="en-US" sz="900" b="1" u="none" kern="1200" baseline="0" noProof="0" dirty="0" smtClean="0">
                          <a:solidFill>
                            <a:schemeClr val="tx2"/>
                          </a:solidFill>
                          <a:latin typeface="+mn-lt"/>
                          <a:ea typeface="+mn-ea"/>
                          <a:cs typeface="+mn-cs"/>
                        </a:rPr>
                        <a:t>impairment charges</a:t>
                      </a:r>
                      <a:r>
                        <a:rPr lang="en-US" sz="900" b="0" u="none" kern="1200" baseline="0" noProof="0" dirty="0" smtClean="0">
                          <a:solidFill>
                            <a:schemeClr val="tx2"/>
                          </a:solidFill>
                          <a:latin typeface="+mn-lt"/>
                          <a:ea typeface="+mn-ea"/>
                          <a:cs typeface="+mn-cs"/>
                        </a:rPr>
                        <a:t> which may impact reported profitability going forward?</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Strictly speaking impairments are a non-cash issue, and should not affect valuation and underlying EBITDA. </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However, we should understand the reasons for historic impairment events and need to consider implications going forward:</a:t>
                      </a:r>
                    </a:p>
                    <a:p>
                      <a:pPr marL="387450" marR="0" lvl="1" indent="-171450" algn="l" defTabSz="914400" rtl="0" eaLnBrk="1" fontAlgn="auto" latinLnBrk="0" hangingPunct="1">
                        <a:lnSpc>
                          <a:spcPct val="95000"/>
                        </a:lnSpc>
                        <a:spcBef>
                          <a:spcPts val="300"/>
                        </a:spcBef>
                        <a:spcAft>
                          <a:spcPts val="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Have the issues that triggered the impairment been resolved?</a:t>
                      </a:r>
                    </a:p>
                    <a:p>
                      <a:pPr marL="387450" marR="0" lvl="1" indent="-171450" algn="l" defTabSz="914400" rtl="0" eaLnBrk="1" fontAlgn="auto" latinLnBrk="0" hangingPunct="1">
                        <a:lnSpc>
                          <a:spcPct val="95000"/>
                        </a:lnSpc>
                        <a:spcBef>
                          <a:spcPts val="300"/>
                        </a:spcBef>
                        <a:spcAft>
                          <a:spcPts val="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Is the fixed asset base fit for purpose?</a:t>
                      </a:r>
                    </a:p>
                    <a:p>
                      <a:pPr marL="387450" marR="0" lvl="1" indent="-171450" algn="l" defTabSz="914400" rtl="0" eaLnBrk="1" fontAlgn="auto" latinLnBrk="0" hangingPunct="1">
                        <a:lnSpc>
                          <a:spcPct val="95000"/>
                        </a:lnSpc>
                        <a:spcBef>
                          <a:spcPts val="300"/>
                        </a:spcBef>
                        <a:spcAft>
                          <a:spcPts val="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will major investments be required to bring plant and machinery into a status which will allow for a cost competitive production (and if so is respective capex included in the business plan)?</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Furthermore supporting workpapers for impairment tests can be an excellent source of information regarding projections (in addition to a Business Plan which may have been ‚stretched‘ in light of a sales process</a:t>
                      </a:r>
                    </a:p>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Finally clients often get nervous when they hear about impairments, and we should be able to explain the reasons which led to the impairment and the potential risk of further impairments</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30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Read the notes to the financial statements, discuss with management / the auditors the last impairment test (procedures and conclusions)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31648853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In 2011 the company sold its old production site for €3.8 million. The proceeds were re-invested to buy a new site and additional technical equipment.</a:t>
            </a:r>
          </a:p>
          <a:p>
            <a:r>
              <a:rPr lang="en-US" dirty="0" smtClean="0"/>
              <a:t>After these investments management sees no need for major additional capital expenditure projects, and based on the capex and maintenance levels for the past three years we have no indication for a potential backlog therein.</a:t>
            </a:r>
            <a:endParaRPr lang="en-US" dirty="0"/>
          </a:p>
        </p:txBody>
      </p:sp>
      <p:sp>
        <p:nvSpPr>
          <p:cNvPr id="5" name="Titel 4"/>
          <p:cNvSpPr>
            <a:spLocks noGrp="1"/>
          </p:cNvSpPr>
          <p:nvPr>
            <p:ph type="title"/>
          </p:nvPr>
        </p:nvSpPr>
        <p:spPr/>
        <p:txBody>
          <a:bodyPr/>
          <a:lstStyle/>
          <a:p>
            <a:r>
              <a:rPr lang="en-US" dirty="0" smtClean="0"/>
              <a:t>Example analysis – Reporting as part of working capital</a:t>
            </a:r>
            <a:endParaRPr lang="en-US" dirty="0"/>
          </a:p>
        </p:txBody>
      </p:sp>
      <p:sp>
        <p:nvSpPr>
          <p:cNvPr id="3" name="Textplatzhalter 2"/>
          <p:cNvSpPr>
            <a:spLocks noGrp="1"/>
          </p:cNvSpPr>
          <p:nvPr>
            <p:ph type="body" sz="quarter" idx="13"/>
          </p:nvPr>
        </p:nvSpPr>
        <p:spPr/>
        <p:txBody>
          <a:bodyPr/>
          <a:lstStyle/>
          <a:p>
            <a:r>
              <a:rPr lang="en-US" dirty="0"/>
              <a:t>Historical Analysis of Fixed assets – Capex  </a:t>
            </a:r>
          </a:p>
        </p:txBody>
      </p:sp>
      <p:sp>
        <p:nvSpPr>
          <p:cNvPr id="7" name="Textplatzhalter 6"/>
          <p:cNvSpPr>
            <a:spLocks noGrp="1"/>
          </p:cNvSpPr>
          <p:nvPr>
            <p:ph type="body" sz="quarter" idx="12"/>
          </p:nvPr>
        </p:nvSpPr>
        <p:spPr/>
        <p:txBody>
          <a:bodyPr/>
          <a:lstStyle/>
          <a:p>
            <a:r>
              <a:rPr lang="en-US" dirty="0" smtClean="0"/>
              <a:t>Capital expenditure</a:t>
            </a:r>
          </a:p>
          <a:p>
            <a:pPr lvl="2">
              <a:spcAft>
                <a:spcPts val="300"/>
              </a:spcAft>
            </a:pPr>
            <a:r>
              <a:rPr lang="en-US" dirty="0" smtClean="0"/>
              <a:t>Main capital expenditure from 2010 to 2012 related to the acquisition of the new company site in 2011 including the purchase of land and buildings and the set-up of appropriate infrastructure. Key infrastructure investments at the new site related to a paint shop and test facilities. In 2012, capital expenditure in these facilities amounted to €189,000. </a:t>
            </a:r>
          </a:p>
          <a:p>
            <a:pPr lvl="2">
              <a:spcAft>
                <a:spcPts val="300"/>
              </a:spcAft>
            </a:pPr>
            <a:r>
              <a:rPr lang="en-US" dirty="0" smtClean="0"/>
              <a:t>The remaining capital in 2012 related to IT modernization (€291,000) encompassing software (operating system, CAD systems) as well as hardware (server). </a:t>
            </a:r>
          </a:p>
          <a:p>
            <a:pPr lvl="2">
              <a:spcAft>
                <a:spcPts val="300"/>
              </a:spcAft>
            </a:pPr>
            <a:r>
              <a:rPr lang="en-US" dirty="0" smtClean="0"/>
              <a:t>Own development costs were capitalized for the first time in FY10, following new accounting rules introduced by the German BilMoG. In our analysis regarding underlying capex levels focuses on IT and production infrastructure, and hence we have ignored such capitalized development costs, which we believe are.</a:t>
            </a:r>
          </a:p>
          <a:p>
            <a:pPr lvl="2">
              <a:spcAft>
                <a:spcPts val="300"/>
              </a:spcAft>
            </a:pPr>
            <a:r>
              <a:rPr lang="en-US" dirty="0" smtClean="0"/>
              <a:t>Management indicated that maintenance related expenditure of the new site (area of 12,000 sqm) is slightly higher than for the significantly smaller old site (area of 1,5000 sqm). Maintenance expenses increased from €84,000 in 2010 to €131,000 in 2012.</a:t>
            </a:r>
          </a:p>
          <a:p>
            <a:pPr lvl="2">
              <a:spcAft>
                <a:spcPts val="300"/>
              </a:spcAft>
            </a:pPr>
            <a:r>
              <a:rPr lang="en-US" dirty="0" smtClean="0"/>
              <a:t>Management considers the capital spending for test facilities at the new site in 2011 as a key requirement to be able to perform large orders for stationary installations.</a:t>
            </a:r>
          </a:p>
          <a:p>
            <a:endParaRPr lang="en-US" dirty="0"/>
          </a:p>
        </p:txBody>
      </p:sp>
      <p:sp>
        <p:nvSpPr>
          <p:cNvPr id="24" name="Text Placeholder 12"/>
          <p:cNvSpPr txBox="1">
            <a:spLocks/>
          </p:cNvSpPr>
          <p:nvPr>
            <p:custDataLst>
              <p:tags r:id="rId1"/>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Capex and depreciation</a:t>
            </a:r>
            <a:endParaRPr lang="en-US" sz="900" kern="0" dirty="0">
              <a:latin typeface="Arial" panose="020B0604020202020204" pitchFamily="34" charset="0"/>
              <a:cs typeface="Arial" panose="020B0604020202020204" pitchFamily="34" charset="0"/>
            </a:endParaRPr>
          </a:p>
        </p:txBody>
      </p:sp>
      <p:sp>
        <p:nvSpPr>
          <p:cNvPr id="29" name="Text Box 8"/>
          <p:cNvSpPr txBox="1">
            <a:spLocks noChangeArrowheads="1"/>
          </p:cNvSpPr>
          <p:nvPr>
            <p:custDataLst>
              <p:tags r:id="rId2"/>
            </p:custDataLst>
          </p:nvPr>
        </p:nvSpPr>
        <p:spPr bwMode="gray">
          <a:xfrm>
            <a:off x="2447922" y="2956550"/>
            <a:ext cx="3600450" cy="210314"/>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Note:	Capex excludes capitalized development costs (not considered capex in a cash flow sense)</a:t>
            </a:r>
          </a:p>
          <a:p>
            <a:pPr marL="534988" indent="-534988" defTabSz="762000" eaLnBrk="0" hangingPunct="0">
              <a:spcBef>
                <a:spcPts val="200"/>
              </a:spcBef>
              <a:tabLst>
                <a:tab pos="355600" algn="l"/>
              </a:tabLst>
            </a:pPr>
            <a:r>
              <a:rPr lang="en-US" sz="600" dirty="0" smtClean="0">
                <a:latin typeface="Arial"/>
                <a:cs typeface="Arial" pitchFamily="34" charset="0"/>
              </a:rPr>
              <a:t>Source:	Annual reports 2010-12; KPMG Analysis</a:t>
            </a:r>
            <a:endParaRPr lang="en-US" sz="600" dirty="0">
              <a:latin typeface="Arial"/>
              <a:cs typeface="Arial" pitchFamily="34" charset="0"/>
            </a:endParaRPr>
          </a:p>
        </p:txBody>
      </p:sp>
      <p:pic>
        <p:nvPicPr>
          <p:cNvPr id="35" name="Grafik 34"/>
          <p:cNvPicPr>
            <a:picLocks noChangeAspect="1"/>
          </p:cNvPicPr>
          <p:nvPr>
            <p:custDataLst>
              <p:tags r:id="rId3"/>
            </p:custDataLst>
          </p:nvPr>
        </p:nvPicPr>
        <p:blipFill>
          <a:blip r:embed="rId14"/>
          <a:stretch>
            <a:fillRect/>
          </a:stretch>
        </p:blipFill>
        <p:spPr>
          <a:xfrm>
            <a:off x="2447922" y="3165711"/>
            <a:ext cx="3411982" cy="2877209"/>
          </a:xfrm>
          <a:prstGeom prst="rect">
            <a:avLst/>
          </a:prstGeom>
        </p:spPr>
      </p:pic>
      <p:pic>
        <p:nvPicPr>
          <p:cNvPr id="38" name="Grafik 37"/>
          <p:cNvPicPr>
            <a:picLocks noChangeAspect="1"/>
          </p:cNvPicPr>
          <p:nvPr>
            <p:custDataLst>
              <p:tags r:id="rId4"/>
            </p:custDataLst>
          </p:nvPr>
        </p:nvPicPr>
        <p:blipFill rotWithShape="1">
          <a:blip r:embed="rId15"/>
          <a:srcRect l="2934" t="12532" r="19808" b="37682"/>
          <a:stretch/>
        </p:blipFill>
        <p:spPr>
          <a:xfrm>
            <a:off x="2446019" y="1577341"/>
            <a:ext cx="3436621" cy="1402080"/>
          </a:xfrm>
          <a:prstGeom prst="rect">
            <a:avLst/>
          </a:prstGeom>
        </p:spPr>
      </p:pic>
      <p:sp>
        <p:nvSpPr>
          <p:cNvPr id="42" name="Text Box 8"/>
          <p:cNvSpPr txBox="1">
            <a:spLocks noChangeArrowheads="1"/>
          </p:cNvSpPr>
          <p:nvPr>
            <p:custDataLst>
              <p:tags r:id="rId5"/>
            </p:custDataLst>
          </p:nvPr>
        </p:nvSpPr>
        <p:spPr bwMode="gray">
          <a:xfrm>
            <a:off x="2456344" y="5917654"/>
            <a:ext cx="3600450" cy="210314"/>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endParaRPr lang="en-US" sz="600" dirty="0" smtClean="0">
              <a:latin typeface="Arial"/>
              <a:cs typeface="Arial" pitchFamily="34" charset="0"/>
            </a:endParaRPr>
          </a:p>
          <a:p>
            <a:pPr marL="534988" indent="-534988" defTabSz="762000" eaLnBrk="0" hangingPunct="0">
              <a:spcBef>
                <a:spcPts val="200"/>
              </a:spcBef>
              <a:tabLst>
                <a:tab pos="355600" algn="l"/>
              </a:tabLst>
            </a:pPr>
            <a:r>
              <a:rPr lang="en-US" sz="600" dirty="0" smtClean="0">
                <a:latin typeface="Arial"/>
                <a:cs typeface="Arial" pitchFamily="34" charset="0"/>
              </a:rPr>
              <a:t>Source:	Annual reports 2010-12; KPMG Analysis</a:t>
            </a:r>
            <a:endParaRPr lang="en-US" sz="600" dirty="0">
              <a:latin typeface="Arial"/>
              <a:cs typeface="Arial" pitchFamily="34" charset="0"/>
            </a:endParaRPr>
          </a:p>
        </p:txBody>
      </p:sp>
      <p:sp>
        <p:nvSpPr>
          <p:cNvPr id="44" name="Rounded Rectangle 2"/>
          <p:cNvSpPr/>
          <p:nvPr>
            <p:custDataLst>
              <p:tags r:id="rId6"/>
            </p:custDataLst>
          </p:nvPr>
        </p:nvSpPr>
        <p:spPr>
          <a:xfrm rot="5400000">
            <a:off x="4080508" y="1680212"/>
            <a:ext cx="205744" cy="624840"/>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pic>
        <p:nvPicPr>
          <p:cNvPr id="52" name="Grafik 51"/>
          <p:cNvPicPr>
            <a:picLocks noChangeAspect="1"/>
          </p:cNvPicPr>
          <p:nvPr>
            <p:custDataLst>
              <p:tags r:id="rId7"/>
            </p:custDataLst>
          </p:nvPr>
        </p:nvPicPr>
        <p:blipFill>
          <a:blip r:embed="rId16"/>
          <a:stretch>
            <a:fillRect/>
          </a:stretch>
        </p:blipFill>
        <p:spPr>
          <a:xfrm>
            <a:off x="6028690" y="5058451"/>
            <a:ext cx="3402839" cy="984469"/>
          </a:xfrm>
          <a:prstGeom prst="rect">
            <a:avLst/>
          </a:prstGeom>
        </p:spPr>
      </p:pic>
      <p:sp>
        <p:nvSpPr>
          <p:cNvPr id="18" name="Rectangle 4"/>
          <p:cNvSpPr>
            <a:spLocks noChangeArrowheads="1"/>
          </p:cNvSpPr>
          <p:nvPr>
            <p:custDataLst>
              <p:tags r:id="rId8"/>
            </p:custDataLst>
          </p:nvPr>
        </p:nvSpPr>
        <p:spPr bwMode="auto">
          <a:xfrm>
            <a:off x="4757738" y="1437057"/>
            <a:ext cx="1086925" cy="367218"/>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Financed by €3.8 million proceeds for the old production site</a:t>
            </a:r>
          </a:p>
        </p:txBody>
      </p:sp>
      <p:cxnSp>
        <p:nvCxnSpPr>
          <p:cNvPr id="19" name="Gewinkelte Verbindung 18"/>
          <p:cNvCxnSpPr>
            <a:stCxn id="18" idx="2"/>
            <a:endCxn id="44" idx="0"/>
          </p:cNvCxnSpPr>
          <p:nvPr/>
        </p:nvCxnSpPr>
        <p:spPr>
          <a:xfrm rot="5400000">
            <a:off x="4804323" y="1495753"/>
            <a:ext cx="188357" cy="805401"/>
          </a:xfrm>
          <a:prstGeom prst="bentConnector2">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21" name="Rectangle 4"/>
          <p:cNvSpPr>
            <a:spLocks noChangeArrowheads="1"/>
          </p:cNvSpPr>
          <p:nvPr>
            <p:custDataLst>
              <p:tags r:id="rId9"/>
            </p:custDataLst>
          </p:nvPr>
        </p:nvSpPr>
        <p:spPr bwMode="auto">
          <a:xfrm>
            <a:off x="7437120" y="451576"/>
            <a:ext cx="1970074" cy="726350"/>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The example analysis makes reference to BilMoG </a:t>
            </a:r>
            <a:r>
              <a:rPr lang="en-US" sz="900" dirty="0">
                <a:solidFill>
                  <a:schemeClr val="bg1"/>
                </a:solidFill>
              </a:rPr>
              <a:t>-  The German Act to </a:t>
            </a:r>
            <a:r>
              <a:rPr lang="en-US" sz="900" dirty="0" smtClean="0">
                <a:solidFill>
                  <a:schemeClr val="bg1"/>
                </a:solidFill>
              </a:rPr>
              <a:t>Modernize </a:t>
            </a:r>
            <a:r>
              <a:rPr lang="en-US" sz="900" dirty="0">
                <a:solidFill>
                  <a:schemeClr val="bg1"/>
                </a:solidFill>
              </a:rPr>
              <a:t>Accounting Law </a:t>
            </a:r>
            <a:r>
              <a:rPr lang="en-US" sz="900" dirty="0" smtClean="0">
                <a:solidFill>
                  <a:schemeClr val="bg1"/>
                </a:solidFill>
              </a:rPr>
              <a:t>(modifies German accounting </a:t>
            </a:r>
            <a:r>
              <a:rPr lang="en-US" sz="900" dirty="0">
                <a:solidFill>
                  <a:schemeClr val="bg1"/>
                </a:solidFill>
              </a:rPr>
              <a:t>rules </a:t>
            </a:r>
            <a:r>
              <a:rPr lang="en-US" sz="900" dirty="0" smtClean="0">
                <a:solidFill>
                  <a:schemeClr val="bg1"/>
                </a:solidFill>
              </a:rPr>
              <a:t>to harmonize </a:t>
            </a:r>
            <a:r>
              <a:rPr lang="en-US" sz="900" dirty="0">
                <a:solidFill>
                  <a:schemeClr val="bg1"/>
                </a:solidFill>
              </a:rPr>
              <a:t>them with </a:t>
            </a:r>
            <a:r>
              <a:rPr lang="en-US" sz="900" dirty="0" smtClean="0">
                <a:solidFill>
                  <a:schemeClr val="bg1"/>
                </a:solidFill>
              </a:rPr>
              <a:t>IFRS. </a:t>
            </a:r>
            <a:endParaRPr lang="en-US" sz="900" dirty="0">
              <a:solidFill>
                <a:schemeClr val="bg1"/>
              </a:solidFill>
            </a:endParaRPr>
          </a:p>
        </p:txBody>
      </p:sp>
      <p:pic>
        <p:nvPicPr>
          <p:cNvPr id="11" name="Grafik 10"/>
          <p:cNvPicPr>
            <a:picLocks noChangeAspect="1"/>
          </p:cNvPicPr>
          <p:nvPr>
            <p:custDataLst>
              <p:tags r:id="rId10"/>
            </p:custDataLst>
          </p:nvPr>
        </p:nvPicPr>
        <p:blipFill>
          <a:blip r:embed="rId17"/>
          <a:stretch>
            <a:fillRect/>
          </a:stretch>
        </p:blipFill>
        <p:spPr>
          <a:xfrm>
            <a:off x="-2793400" y="2134921"/>
            <a:ext cx="1987468" cy="2225233"/>
          </a:xfrm>
          <a:prstGeom prst="rect">
            <a:avLst/>
          </a:prstGeom>
        </p:spPr>
      </p:pic>
      <p:pic>
        <p:nvPicPr>
          <p:cNvPr id="14" name="Grafik 13"/>
          <p:cNvPicPr>
            <a:picLocks noChangeAspect="1"/>
          </p:cNvPicPr>
          <p:nvPr>
            <p:custDataLst>
              <p:tags r:id="rId11"/>
            </p:custDataLst>
          </p:nvPr>
        </p:nvPicPr>
        <p:blipFill>
          <a:blip r:embed="rId18"/>
          <a:stretch>
            <a:fillRect/>
          </a:stretch>
        </p:blipFill>
        <p:spPr>
          <a:xfrm>
            <a:off x="-2793400" y="2094536"/>
            <a:ext cx="1987468" cy="2219136"/>
          </a:xfrm>
          <a:prstGeom prst="rect">
            <a:avLst/>
          </a:prstGeom>
        </p:spPr>
      </p:pic>
      <p:pic>
        <p:nvPicPr>
          <p:cNvPr id="16" name="Grafik 15"/>
          <p:cNvPicPr>
            <a:picLocks noChangeAspect="1"/>
          </p:cNvPicPr>
          <p:nvPr>
            <p:custDataLst>
              <p:tags r:id="rId12"/>
            </p:custDataLst>
          </p:nvPr>
        </p:nvPicPr>
        <p:blipFill>
          <a:blip r:embed="rId19"/>
          <a:stretch>
            <a:fillRect/>
          </a:stretch>
        </p:blipFill>
        <p:spPr>
          <a:xfrm>
            <a:off x="-2793400" y="3063765"/>
            <a:ext cx="1987468" cy="2219136"/>
          </a:xfrm>
          <a:prstGeom prst="rect">
            <a:avLst/>
          </a:prstGeom>
        </p:spPr>
      </p:pic>
    </p:spTree>
    <p:extLst>
      <p:ext uri="{BB962C8B-B14F-4D97-AF65-F5344CB8AC3E}">
        <p14:creationId xmlns:p14="http://schemas.microsoft.com/office/powerpoint/2010/main" val="32055355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Grafik 16"/>
          <p:cNvPicPr>
            <a:picLocks noChangeAspect="1"/>
          </p:cNvPicPr>
          <p:nvPr>
            <p:custDataLst>
              <p:tags r:id="rId1"/>
            </p:custDataLst>
          </p:nvPr>
        </p:nvPicPr>
        <p:blipFill>
          <a:blip r:embed="rId10"/>
          <a:stretch>
            <a:fillRect/>
          </a:stretch>
        </p:blipFill>
        <p:spPr>
          <a:xfrm>
            <a:off x="488950" y="1422400"/>
            <a:ext cx="8942166" cy="2509938"/>
          </a:xfrm>
          <a:prstGeom prst="rect">
            <a:avLst/>
          </a:prstGeom>
        </p:spPr>
      </p:pic>
      <p:sp>
        <p:nvSpPr>
          <p:cNvPr id="6" name="Titel 5"/>
          <p:cNvSpPr>
            <a:spLocks noGrp="1"/>
          </p:cNvSpPr>
          <p:nvPr>
            <p:ph type="title"/>
          </p:nvPr>
        </p:nvSpPr>
        <p:spPr/>
        <p:txBody>
          <a:bodyPr/>
          <a:lstStyle/>
          <a:p>
            <a:r>
              <a:rPr lang="en-US" dirty="0" smtClean="0"/>
              <a:t>Example analysis 1 – Supplementary appendix presentation</a:t>
            </a:r>
            <a:endParaRPr lang="en-US" dirty="0"/>
          </a:p>
        </p:txBody>
      </p:sp>
      <p:sp>
        <p:nvSpPr>
          <p:cNvPr id="7" name="Textplatzhalter 6"/>
          <p:cNvSpPr>
            <a:spLocks noGrp="1"/>
          </p:cNvSpPr>
          <p:nvPr>
            <p:ph type="body" sz="quarter" idx="11"/>
          </p:nvPr>
        </p:nvSpPr>
        <p:spPr/>
        <p:txBody>
          <a:bodyPr/>
          <a:lstStyle/>
          <a:p>
            <a:r>
              <a:rPr lang="en-US" dirty="0"/>
              <a:t>Historical Analysis of Fixed assets – Capex  </a:t>
            </a:r>
          </a:p>
        </p:txBody>
      </p:sp>
      <p:sp>
        <p:nvSpPr>
          <p:cNvPr id="33" name="Rounded Rectangle 2"/>
          <p:cNvSpPr/>
          <p:nvPr>
            <p:custDataLst>
              <p:tags r:id="rId2"/>
            </p:custDataLst>
          </p:nvPr>
        </p:nvSpPr>
        <p:spPr>
          <a:xfrm rot="5400000">
            <a:off x="3128554" y="2449285"/>
            <a:ext cx="322217" cy="857793"/>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34" name="Rounded Rectangle 2"/>
          <p:cNvSpPr/>
          <p:nvPr>
            <p:custDataLst>
              <p:tags r:id="rId3"/>
            </p:custDataLst>
          </p:nvPr>
        </p:nvSpPr>
        <p:spPr>
          <a:xfrm rot="5400000">
            <a:off x="4894263" y="2450058"/>
            <a:ext cx="322217" cy="857793"/>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36" name="Rounded Rectangle 2"/>
          <p:cNvSpPr/>
          <p:nvPr>
            <p:custDataLst>
              <p:tags r:id="rId4"/>
            </p:custDataLst>
          </p:nvPr>
        </p:nvSpPr>
        <p:spPr>
          <a:xfrm rot="5400000">
            <a:off x="6637796" y="2449285"/>
            <a:ext cx="322217" cy="857793"/>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37" name="Rounded Rectangle 2"/>
          <p:cNvSpPr/>
          <p:nvPr>
            <p:custDataLst>
              <p:tags r:id="rId5"/>
            </p:custDataLst>
          </p:nvPr>
        </p:nvSpPr>
        <p:spPr>
          <a:xfrm rot="5400000">
            <a:off x="8403505" y="2450058"/>
            <a:ext cx="322217" cy="857793"/>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38" name="Rectangle 4"/>
          <p:cNvSpPr>
            <a:spLocks noChangeArrowheads="1"/>
          </p:cNvSpPr>
          <p:nvPr>
            <p:custDataLst>
              <p:tags r:id="rId6"/>
            </p:custDataLst>
          </p:nvPr>
        </p:nvSpPr>
        <p:spPr bwMode="auto">
          <a:xfrm>
            <a:off x="488950" y="4085512"/>
            <a:ext cx="5337084" cy="483570"/>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357188" lvl="2" indent="-357188" defTabSz="762000" eaLnBrk="0" hangingPunct="0">
              <a:lnSpc>
                <a:spcPct val="90000"/>
              </a:lnSpc>
            </a:pPr>
            <a:r>
              <a:rPr lang="en-US" sz="800" dirty="0">
                <a:solidFill>
                  <a:schemeClr val="bg1"/>
                </a:solidFill>
              </a:rPr>
              <a:t>Note: </a:t>
            </a:r>
            <a:r>
              <a:rPr lang="en-US" sz="800" dirty="0" smtClean="0">
                <a:solidFill>
                  <a:schemeClr val="bg1"/>
                </a:solidFill>
              </a:rPr>
              <a:t>	Especially </a:t>
            </a:r>
            <a:r>
              <a:rPr lang="en-US" sz="800" dirty="0">
                <a:solidFill>
                  <a:schemeClr val="bg1"/>
                </a:solidFill>
              </a:rPr>
              <a:t>when the fixed asset base is highly depreciated (low ratio of NBV to historic costs), the analysis should be supplemented by consideration regarding useful lives used (accounting versus economic) and the overall age structure (e.g. </a:t>
            </a:r>
            <a:r>
              <a:rPr lang="en-US" sz="800" dirty="0" smtClean="0">
                <a:solidFill>
                  <a:schemeClr val="bg1"/>
                </a:solidFill>
              </a:rPr>
              <a:t>Is </a:t>
            </a:r>
            <a:r>
              <a:rPr lang="en-US" sz="800" dirty="0">
                <a:solidFill>
                  <a:schemeClr val="bg1"/>
                </a:solidFill>
              </a:rPr>
              <a:t>a major part of machinery close to the end of its economic </a:t>
            </a:r>
            <a:r>
              <a:rPr lang="en-US" sz="800" dirty="0" smtClean="0">
                <a:solidFill>
                  <a:schemeClr val="bg1"/>
                </a:solidFill>
              </a:rPr>
              <a:t>life?).</a:t>
            </a:r>
            <a:endParaRPr lang="en-US" sz="800" dirty="0">
              <a:solidFill>
                <a:schemeClr val="bg1"/>
              </a:solidFill>
            </a:endParaRPr>
          </a:p>
        </p:txBody>
      </p:sp>
      <p:pic>
        <p:nvPicPr>
          <p:cNvPr id="19" name="Grafik 18"/>
          <p:cNvPicPr>
            <a:picLocks noChangeAspect="1"/>
          </p:cNvPicPr>
          <p:nvPr>
            <p:custDataLst>
              <p:tags r:id="rId7"/>
            </p:custDataLst>
          </p:nvPr>
        </p:nvPicPr>
        <p:blipFill>
          <a:blip r:embed="rId11"/>
          <a:stretch>
            <a:fillRect/>
          </a:stretch>
        </p:blipFill>
        <p:spPr>
          <a:xfrm>
            <a:off x="-2793400" y="2300269"/>
            <a:ext cx="1987468" cy="2225233"/>
          </a:xfrm>
          <a:prstGeom prst="rect">
            <a:avLst/>
          </a:prstGeom>
        </p:spPr>
      </p:pic>
      <p:pic>
        <p:nvPicPr>
          <p:cNvPr id="21" name="Grafik 20"/>
          <p:cNvPicPr>
            <a:picLocks noChangeAspect="1"/>
          </p:cNvPicPr>
          <p:nvPr>
            <p:custDataLst>
              <p:tags r:id="rId8"/>
            </p:custDataLst>
          </p:nvPr>
        </p:nvPicPr>
        <p:blipFill>
          <a:blip r:embed="rId11"/>
          <a:stretch>
            <a:fillRect/>
          </a:stretch>
        </p:blipFill>
        <p:spPr>
          <a:xfrm>
            <a:off x="-2793400" y="2301031"/>
            <a:ext cx="1987468" cy="2225233"/>
          </a:xfrm>
          <a:prstGeom prst="rect">
            <a:avLst/>
          </a:prstGeom>
        </p:spPr>
      </p:pic>
    </p:spTree>
    <p:extLst>
      <p:ext uri="{BB962C8B-B14F-4D97-AF65-F5344CB8AC3E}">
        <p14:creationId xmlns:p14="http://schemas.microsoft.com/office/powerpoint/2010/main" val="89198454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FASFONT" val="Univers55"/>
</p:tagLst>
</file>

<file path=ppt/tags/tag11.xml><?xml version="1.0" encoding="utf-8"?>
<p:tagLst xmlns:a="http://schemas.openxmlformats.org/drawingml/2006/main" xmlns:r="http://schemas.openxmlformats.org/officeDocument/2006/relationships" xmlns:p="http://schemas.openxmlformats.org/presentationml/2006/main">
  <p:tag name="FASFONT" val="Univers55"/>
</p:tagLst>
</file>

<file path=ppt/tags/tag12.xml><?xml version="1.0" encoding="utf-8"?>
<p:tagLst xmlns:a="http://schemas.openxmlformats.org/drawingml/2006/main" xmlns:r="http://schemas.openxmlformats.org/officeDocument/2006/relationships" xmlns:p="http://schemas.openxmlformats.org/presentationml/2006/main">
  <p:tag name="FASFONT" val="Univers55"/>
</p:tagLst>
</file>

<file path=ppt/tags/tag13.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14.xml><?xml version="1.0" encoding="utf-8"?>
<p:tagLst xmlns:a="http://schemas.openxmlformats.org/drawingml/2006/main" xmlns:r="http://schemas.openxmlformats.org/officeDocument/2006/relationships" xmlns:p="http://schemas.openxmlformats.org/presentationml/2006/main">
  <p:tag name="ADV_TOP" val="264.3301"/>
  <p:tag name="ADV_LEFT" val="180.25"/>
  <p:tag name="ADV_HEIGHT" val="16.56016"/>
  <p:tag name="ADV_WIDTH" val="283.5"/>
</p:tagLst>
</file>

<file path=ppt/tags/tag1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FA movement &amp; Depreciation!$B$2:$E$21"/>
</p:tagLst>
</file>

<file path=ppt/tags/tag1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FA movement &amp; Depreciation!FA movement &amp; Depreciation Diagramm 1"/>
</p:tagLst>
</file>

<file path=ppt/tags/tag17.xml><?xml version="1.0" encoding="utf-8"?>
<p:tagLst xmlns:a="http://schemas.openxmlformats.org/drawingml/2006/main" xmlns:r="http://schemas.openxmlformats.org/officeDocument/2006/relationships" xmlns:p="http://schemas.openxmlformats.org/presentationml/2006/main">
  <p:tag name="ADV_TOP" val="264.3301"/>
  <p:tag name="ADV_LEFT" val="180.25"/>
  <p:tag name="ADV_HEIGHT" val="16.56016"/>
  <p:tag name="ADV_WIDTH" val="283.5"/>
</p:tagLst>
</file>

<file path=ppt/tags/tag18.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1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FA movement &amp; Depreciation!$I$29:$M$34"/>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FASFONT" val="Univers55"/>
</p:tagLst>
</file>

<file path=ppt/tags/tag21.xml><?xml version="1.0" encoding="utf-8"?>
<p:tagLst xmlns:a="http://schemas.openxmlformats.org/drawingml/2006/main" xmlns:r="http://schemas.openxmlformats.org/officeDocument/2006/relationships" xmlns:p="http://schemas.openxmlformats.org/presentationml/2006/main">
  <p:tag name="FASFONT" val="Univers55"/>
</p:tagLst>
</file>

<file path=ppt/tags/tag2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FA movement &amp; Depreciation!FA movement &amp; Depreciation Diagramm 1"/>
  <p:tag name="WASTB" val="TRUE"/>
</p:tagLst>
</file>

<file path=ppt/tags/tag2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FA movement &amp; Depreciation!$B$2:$E$21"/>
  <p:tag name="WASTB" val="TRUE"/>
</p:tagLst>
</file>

<file path=ppt/tags/tag2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FA movement &amp; Depreciation!$I$29:$M$34"/>
  <p:tag name="WASTB" val="TRUE"/>
</p:tagLst>
</file>

<file path=ppt/tags/tag2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FA movement!$A$46:$Q$61"/>
</p:tagLst>
</file>

<file path=ppt/tags/tag26.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7.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8.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9.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Capex!$A$2:$D$12"/>
</p:tagLst>
</file>

<file path=ppt/tags/tag30.xml><?xml version="1.0" encoding="utf-8"?>
<p:tagLst xmlns:a="http://schemas.openxmlformats.org/drawingml/2006/main" xmlns:r="http://schemas.openxmlformats.org/officeDocument/2006/relationships" xmlns:p="http://schemas.openxmlformats.org/presentationml/2006/main">
  <p:tag name="FASFONT" val="Univers55"/>
</p:tagLst>
</file>

<file path=ppt/tags/tag3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FA movement!$A$46:$Q$61"/>
  <p:tag name="WASTB" val="TRUE"/>
</p:tagLst>
</file>

<file path=ppt/tags/tag3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FA movement!$A$46:$Q$61"/>
  <p:tag name="WASTB" val="TRUE"/>
</p:tagLst>
</file>

<file path=ppt/tags/tag3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additional Capex Analysis!$B$2:$E$17"/>
</p:tagLst>
</file>

<file path=ppt/tags/tag34.xml><?xml version="1.0" encoding="utf-8"?>
<p:tagLst xmlns:a="http://schemas.openxmlformats.org/drawingml/2006/main" xmlns:r="http://schemas.openxmlformats.org/officeDocument/2006/relationships" xmlns:p="http://schemas.openxmlformats.org/presentationml/2006/main">
  <p:tag name="FASFONT" val="Univers55"/>
</p:tagLst>
</file>

<file path=ppt/tags/tag35.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36.xml><?xml version="1.0" encoding="utf-8"?>
<p:tagLst xmlns:a="http://schemas.openxmlformats.org/drawingml/2006/main" xmlns:r="http://schemas.openxmlformats.org/officeDocument/2006/relationships" xmlns:p="http://schemas.openxmlformats.org/presentationml/2006/main">
  <p:tag name="FASFONT" val="Univers55"/>
</p:tagLst>
</file>

<file path=ppt/tags/tag3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additional Capex Analysis!additional Capex Analysis Diagramm 1"/>
</p:tagLst>
</file>

<file path=ppt/tags/tag3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CapacityUtilization!CapacityUtilization Diagramm 1"/>
</p:tagLst>
</file>

<file path=ppt/tags/tag39.xml><?xml version="1.0" encoding="utf-8"?>
<p:tagLst xmlns:a="http://schemas.openxmlformats.org/drawingml/2006/main" xmlns:r="http://schemas.openxmlformats.org/officeDocument/2006/relationships" xmlns:p="http://schemas.openxmlformats.org/presentationml/2006/main">
  <p:tag name="ADV_TOP" val="264.3301"/>
  <p:tag name="ADV_LEFT" val="180.25"/>
  <p:tag name="ADV_HEIGHT" val="16.56016"/>
  <p:tag name="ADV_WIDTH" val="283.5"/>
</p:tagLst>
</file>

<file path=ppt/tags/tag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Capex!Capex Chart 1"/>
</p:tagLst>
</file>

<file path=ppt/tags/tag40.xml><?xml version="1.0" encoding="utf-8"?>
<p:tagLst xmlns:a="http://schemas.openxmlformats.org/drawingml/2006/main" xmlns:r="http://schemas.openxmlformats.org/officeDocument/2006/relationships" xmlns:p="http://schemas.openxmlformats.org/presentationml/2006/main">
  <p:tag name="ADV_TOP" val="264.3301"/>
  <p:tag name="ADV_LEFT" val="180.25"/>
  <p:tag name="ADV_HEIGHT" val="16.56016"/>
  <p:tag name="ADV_WIDTH" val="283.5"/>
</p:tagLst>
</file>

<file path=ppt/tags/tag41.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42.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4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CapacityUtilization!CapacityUtilization Diagramm 1"/>
  <p:tag name="WASTB" val="TRUE"/>
</p:tagLst>
</file>

<file path=ppt/tags/tag4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additional Capex Analysis!additional Capex Analysis Diagramm 1"/>
  <p:tag name="WASTB" val="TRUE"/>
</p:tagLst>
</file>

<file path=ppt/tags/tag4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additional Capex Analysis!$B$2:$E$17"/>
  <p:tag name="WASTB" val="TRUE"/>
</p:tagLst>
</file>

<file path=ppt/tags/tag4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additional Capex Analysis!$B$31:$E$46"/>
</p:tagLst>
</file>

<file path=ppt/tags/tag4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additional Capex Analysis!$B$22:$E$29"/>
</p:tagLst>
</file>

<file path=ppt/tags/tag4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additional Capex Analysis!$B$31:$E$46"/>
  <p:tag name="WASTB" val="TRUE"/>
</p:tagLst>
</file>

<file path=ppt/tags/tag4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additional Capex Analysis!$B$22:$E$29"/>
  <p:tag name="WASTB" val="TRUE"/>
</p:tagLst>
</file>

<file path=ppt/tags/tag5.xml><?xml version="1.0" encoding="utf-8"?>
<p:tagLst xmlns:a="http://schemas.openxmlformats.org/drawingml/2006/main" xmlns:r="http://schemas.openxmlformats.org/officeDocument/2006/relationships" xmlns:p="http://schemas.openxmlformats.org/presentationml/2006/main">
  <p:tag name="FASFONT" val="Univers55"/>
</p:tagLst>
</file>

<file path=ppt/tags/tag50.xml><?xml version="1.0" encoding="utf-8"?>
<p:tagLst xmlns:a="http://schemas.openxmlformats.org/drawingml/2006/main" xmlns:r="http://schemas.openxmlformats.org/officeDocument/2006/relationships" xmlns:p="http://schemas.openxmlformats.org/presentationml/2006/main">
  <p:tag name="COPYRIGHT1" val="TRUE"/>
</p:tagLst>
</file>

<file path=ppt/tags/tag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Capex!Capex Chart 1"/>
  <p:tag name="WASTB" val="TRUE"/>
</p:tagLst>
</file>

<file path=ppt/tags/tag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xed assets - CAPEX.xlsx]Capex!$A$2:$D$12"/>
  <p:tag name="WASTB" val="TRUE"/>
</p:tagLst>
</file>

<file path=ppt/tags/tag8.xml><?xml version="1.0" encoding="utf-8"?>
<p:tagLst xmlns:a="http://schemas.openxmlformats.org/drawingml/2006/main" xmlns:r="http://schemas.openxmlformats.org/officeDocument/2006/relationships" xmlns:p="http://schemas.openxmlformats.org/presentationml/2006/main">
  <p:tag name="FASFONT" val="Univers55"/>
</p:tagLst>
</file>

<file path=ppt/tags/tag9.xml><?xml version="1.0" encoding="utf-8"?>
<p:tagLst xmlns:a="http://schemas.openxmlformats.org/drawingml/2006/main" xmlns:r="http://schemas.openxmlformats.org/officeDocument/2006/relationships" xmlns:p="http://schemas.openxmlformats.org/presentationml/2006/main">
  <p:tag name="FASFONT" val="Univers55"/>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116B6F2-53FB-47E2-877E-F0337BE6587E}">
  <ds:schemaRefs>
    <ds:schemaRef ds:uri="http://schemas.microsoft.com/office/2006/metadata/properties"/>
    <ds:schemaRef ds:uri="http://schemas.microsoft.com/sharepoint/v3"/>
  </ds:schemaRefs>
</ds:datastoreItem>
</file>

<file path=customXml/itemProps2.xml><?xml version="1.0" encoding="utf-8"?>
<ds:datastoreItem xmlns:ds="http://schemas.openxmlformats.org/officeDocument/2006/customXml" ds:itemID="{58D45950-7D38-4CE9-A21A-E94BDC000170}">
  <ds:schemaRefs>
    <ds:schemaRef ds:uri="http://schemas.microsoft.com/sharepoint/v3/contenttype/forms"/>
  </ds:schemaRefs>
</ds:datastoreItem>
</file>

<file path=customXml/itemProps3.xml><?xml version="1.0" encoding="utf-8"?>
<ds:datastoreItem xmlns:ds="http://schemas.openxmlformats.org/officeDocument/2006/customXml" ds:itemID="{FC42218E-A126-4681-8207-037427C5BA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2817</Words>
  <Application>Microsoft Office PowerPoint</Application>
  <PresentationFormat>A4-Papier (210x297 mm)</PresentationFormat>
  <Paragraphs>193</Paragraphs>
  <Slides>12</Slides>
  <Notes>2</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12</vt:i4>
      </vt:variant>
    </vt:vector>
  </HeadingPairs>
  <TitlesOfParts>
    <vt:vector size="20" baseType="lpstr">
      <vt:lpstr>Arial</vt:lpstr>
      <vt:lpstr>Calibri</vt:lpstr>
      <vt:lpstr>KPMG Extralight</vt:lpstr>
      <vt:lpstr>KPMG Light</vt:lpstr>
      <vt:lpstr>Univers for KPMG Light</vt:lpstr>
      <vt:lpstr>Wingdings</vt:lpstr>
      <vt:lpstr>KPMG_Report_4x3_050216_2016</vt:lpstr>
      <vt:lpstr>Arbeitsblatt</vt:lpstr>
      <vt:lpstr>Workbook Fixed assets – Capex </vt:lpstr>
      <vt:lpstr>Disclaimer</vt:lpstr>
      <vt:lpstr>Overview</vt:lpstr>
      <vt:lpstr>Framework for balance sheet analysis and corresponding workbooks</vt:lpstr>
      <vt:lpstr>Pitfalls and lessons learned</vt:lpstr>
      <vt:lpstr>Core issue (1/2)</vt:lpstr>
      <vt:lpstr>Core issue (2/2)</vt:lpstr>
      <vt:lpstr>Example analysis – Reporting as part of working capital</vt:lpstr>
      <vt:lpstr>Example analysis 1 – Supplementary appendix presentation</vt:lpstr>
      <vt:lpstr>Example analysis 2 – Capex by site</vt:lpstr>
      <vt:lpstr>Example analysis 2 – Capex by category and adherence to budget</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123</cp:revision>
  <dcterms:created xsi:type="dcterms:W3CDTF">2016-06-20T11:42:26Z</dcterms:created>
  <dcterms:modified xsi:type="dcterms:W3CDTF">2017-04-21T08:28:08Z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